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j-lt"/>
        <a:ea typeface="+mj-ea"/>
        <a:cs typeface="+mj-cs"/>
        <a:sym typeface="Helvetica Neue"/>
      </a:defRPr>
    </a:lvl1pPr>
    <a:lvl2pPr indent="228600" defTabSz="1109609" latinLnBrk="0">
      <a:defRPr sz="1400">
        <a:latin typeface="+mj-lt"/>
        <a:ea typeface="+mj-ea"/>
        <a:cs typeface="+mj-cs"/>
        <a:sym typeface="Helvetica Neue"/>
      </a:defRPr>
    </a:lvl2pPr>
    <a:lvl3pPr indent="457200" defTabSz="1109609" latinLnBrk="0">
      <a:defRPr sz="1400">
        <a:latin typeface="+mj-lt"/>
        <a:ea typeface="+mj-ea"/>
        <a:cs typeface="+mj-cs"/>
        <a:sym typeface="Helvetica Neue"/>
      </a:defRPr>
    </a:lvl3pPr>
    <a:lvl4pPr indent="685800" defTabSz="1109609" latinLnBrk="0">
      <a:defRPr sz="1400">
        <a:latin typeface="+mj-lt"/>
        <a:ea typeface="+mj-ea"/>
        <a:cs typeface="+mj-cs"/>
        <a:sym typeface="Helvetica Neue"/>
      </a:defRPr>
    </a:lvl4pPr>
    <a:lvl5pPr indent="914400" defTabSz="1109609" latinLnBrk="0">
      <a:defRPr sz="1400">
        <a:latin typeface="+mj-lt"/>
        <a:ea typeface="+mj-ea"/>
        <a:cs typeface="+mj-cs"/>
        <a:sym typeface="Helvetica Neue"/>
      </a:defRPr>
    </a:lvl5pPr>
    <a:lvl6pPr indent="1143000" defTabSz="1109609" latinLnBrk="0">
      <a:defRPr sz="1400">
        <a:latin typeface="+mj-lt"/>
        <a:ea typeface="+mj-ea"/>
        <a:cs typeface="+mj-cs"/>
        <a:sym typeface="Helvetica Neue"/>
      </a:defRPr>
    </a:lvl6pPr>
    <a:lvl7pPr indent="1371600" defTabSz="1109609" latinLnBrk="0">
      <a:defRPr sz="1400">
        <a:latin typeface="+mj-lt"/>
        <a:ea typeface="+mj-ea"/>
        <a:cs typeface="+mj-cs"/>
        <a:sym typeface="Helvetica Neue"/>
      </a:defRPr>
    </a:lvl7pPr>
    <a:lvl8pPr indent="1600200" defTabSz="1109609" latinLnBrk="0">
      <a:defRPr sz="1400">
        <a:latin typeface="+mj-lt"/>
        <a:ea typeface="+mj-ea"/>
        <a:cs typeface="+mj-cs"/>
        <a:sym typeface="Helvetica Neue"/>
      </a:defRPr>
    </a:lvl8pPr>
    <a:lvl9pPr indent="1828800" defTabSz="1109609" latinLnBrk="0">
      <a:defRPr sz="14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7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6" y="12760145"/>
            <a:ext cx="295226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j-lt"/>
                <a:ea typeface="+mj-ea"/>
                <a:cs typeface="+mj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j-lt"/>
                <a:ea typeface="+mj-ea"/>
                <a:cs typeface="+mj-cs"/>
                <a:sym typeface="Helvetica Neue"/>
              </a:defRPr>
            </a:pPr>
          </a:p>
          <a:p>
            <a:pPr indent="12700">
              <a:defRPr b="1"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Aula Magna</a:t>
            </a:r>
          </a:p>
        </p:txBody>
      </p:sp>
      <p:sp>
        <p:nvSpPr>
          <p:cNvPr id="64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5" name="object 33"/>
          <p:cNvSpPr txBox="1"/>
          <p:nvPr/>
        </p:nvSpPr>
        <p:spPr>
          <a:xfrm>
            <a:off x="1214880" y="9900535"/>
            <a:ext cx="5204899" cy="98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j-lt"/>
                <a:ea typeface="+mj-ea"/>
                <a:cs typeface="+mj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6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68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5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79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0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5" name="object 32"/>
          <p:cNvSpPr txBox="1"/>
          <p:nvPr/>
        </p:nvSpPr>
        <p:spPr>
          <a:xfrm>
            <a:off x="749265" y="9982289"/>
            <a:ext cx="3756957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6" name="object 33"/>
          <p:cNvSpPr txBox="1"/>
          <p:nvPr/>
        </p:nvSpPr>
        <p:spPr>
          <a:xfrm>
            <a:off x="5734337" y="9982289"/>
            <a:ext cx="3742322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Titolo della ricerca</a:t>
            </a:r>
          </a:p>
        </p:txBody>
      </p:sp>
      <p:sp>
        <p:nvSpPr>
          <p:cNvPr id="88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8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9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09" name="object 34"/>
          <p:cNvSpPr txBox="1"/>
          <p:nvPr/>
        </p:nvSpPr>
        <p:spPr>
          <a:xfrm>
            <a:off x="885963" y="2960586"/>
            <a:ext cx="21484732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Domanda di ricerca</a:t>
            </a:r>
          </a:p>
        </p:txBody>
      </p:sp>
      <p:sp>
        <p:nvSpPr>
          <p:cNvPr id="110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111" name="Che cos’è una domanda di ricerca?…"/>
          <p:cNvSpPr txBox="1"/>
          <p:nvPr/>
        </p:nvSpPr>
        <p:spPr>
          <a:xfrm>
            <a:off x="866054" y="5076970"/>
            <a:ext cx="22545707" cy="6664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</a:p>
        </p:txBody>
      </p:sp>
      <p:sp>
        <p:nvSpPr>
          <p:cNvPr id="112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4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1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5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6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6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9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7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2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Avanzamento lavori ed eventuale aggiornamento degli obiettivi</a:t>
            </a:r>
          </a:p>
        </p:txBody>
      </p:sp>
      <p:sp>
        <p:nvSpPr>
          <p:cNvPr id="133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134" name="In questa slide ti viene chiesto di indicare l’avanzamento del tuo lavoro.…"/>
          <p:cNvSpPr txBox="1"/>
          <p:nvPr/>
        </p:nvSpPr>
        <p:spPr>
          <a:xfrm>
            <a:off x="866054" y="7260761"/>
            <a:ext cx="22545707" cy="3933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In questa slide ti viene chiesto di indicare l’avanzamento del tuo lavoro.</a:t>
            </a:r>
          </a:p>
          <a:p>
            <a:pPr defTabSz="457200">
              <a:defRPr sz="3600"/>
            </a:pPr>
            <a:r>
              <a:t>Qualora la domanda fosse mutata rispetto all’ipotesi originaria, questo è l’ambito in cui devi dare conto delle motivazioni e dell’aggiornamento degli obiettivi.</a:t>
            </a:r>
          </a:p>
          <a:p>
            <a:pPr defTabSz="457200">
              <a:defRPr sz="3600"/>
            </a:pPr>
            <a:r>
              <a:t>Nella slide precedente abbiamo richiamato alcuni concetti espressi nel Manuali di Frascati: la tua ricerca dovrà essere, tra l’altro, </a:t>
            </a:r>
            <a:r>
              <a:rPr u="sng"/>
              <a:t>Nuova</a:t>
            </a:r>
            <a:r>
              <a:t>, </a:t>
            </a:r>
            <a:r>
              <a:rPr u="sng"/>
              <a:t>Creativa</a:t>
            </a:r>
            <a:r>
              <a:t>, </a:t>
            </a:r>
            <a:r>
              <a:rPr u="sng"/>
              <a:t>Incerta</a:t>
            </a:r>
            <a:r>
              <a:t>.</a:t>
            </a:r>
            <a:r>
              <a:rPr b="1"/>
              <a:t> </a:t>
            </a:r>
            <a:r>
              <a:t>Questo perché la domanda di ricerca dalla quale si partiva è per sua natura </a:t>
            </a:r>
            <a:r>
              <a:rPr u="sng"/>
              <a:t>dinamica</a:t>
            </a:r>
            <a:r>
              <a:t>, il che significa che lo studioso può perfezionarla in corso d’opera mentre esamina la letteratura correlata e sviluppa un quadro di riferimento per il suo lavoro.</a:t>
            </a:r>
          </a:p>
        </p:txBody>
      </p:sp>
      <p:sp>
        <p:nvSpPr>
          <p:cNvPr id="13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8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5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49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0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55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Strategie in atto per testare il progetto di ricerca (casi di studio)</a:t>
            </a:r>
          </a:p>
        </p:txBody>
      </p:sp>
      <p:sp>
        <p:nvSpPr>
          <p:cNvPr id="156" name="Cos’è un caso di studio?…"/>
          <p:cNvSpPr txBox="1"/>
          <p:nvPr/>
        </p:nvSpPr>
        <p:spPr>
          <a:xfrm>
            <a:off x="885963" y="5603573"/>
            <a:ext cx="20721640" cy="33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Cos’è un caso di studio?</a:t>
            </a:r>
          </a:p>
          <a:p>
            <a:pPr defTabSz="457200">
              <a:defRPr sz="3600"/>
            </a:pPr>
            <a:r>
              <a:t>È l’insieme delle indagini teoriche ed empiriche intorno alla domanda di ricerca, condotte per ottenere dati specifici e affidabili al fine di arrivare alla comprensione approfondita di un problema specifico.</a:t>
            </a:r>
          </a:p>
          <a:p>
            <a:pPr defTabSz="457200">
              <a:defRPr sz="3600"/>
            </a:pPr>
            <a:r>
              <a:t>I casi di studio devono soddisfare il requisito fondamentale della </a:t>
            </a:r>
            <a:r>
              <a:rPr u="sng"/>
              <a:t>Sistematicità</a:t>
            </a:r>
            <a:r>
              <a:t>; essi servono altresì a verificare che la propria ricerca sia pienamente </a:t>
            </a:r>
            <a:r>
              <a:rPr u="sng"/>
              <a:t>Trasferibile e/o Riproducibile</a:t>
            </a:r>
            <a:r>
              <a:t>, oltre che </a:t>
            </a:r>
            <a:r>
              <a:rPr u="sng"/>
              <a:t>Innovativa</a:t>
            </a:r>
            <a:r>
              <a:t> rispetto allo stato dell’arte e alle best practice.</a:t>
            </a:r>
          </a:p>
        </p:txBody>
      </p:sp>
      <p:sp>
        <p:nvSpPr>
          <p:cNvPr id="157" name="object 2"/>
          <p:cNvSpPr txBox="1"/>
          <p:nvPr/>
        </p:nvSpPr>
        <p:spPr>
          <a:xfrm>
            <a:off x="16444199" y="1046031"/>
            <a:ext cx="7041786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3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Nuove metodologie del contemporaneo nell’ambito delle arti visive, performative e applicate.</a:t>
            </a:r>
          </a:p>
        </p:txBody>
      </p:sp>
      <p:sp>
        <p:nvSpPr>
          <p:cNvPr id="158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59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60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67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61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2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68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72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5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73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4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