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j-lt"/>
        <a:ea typeface="+mj-ea"/>
        <a:cs typeface="+mj-cs"/>
        <a:sym typeface="Helvetica Neue"/>
      </a:defRPr>
    </a:lvl1pPr>
    <a:lvl2pPr indent="228600" defTabSz="1109609" latinLnBrk="0">
      <a:defRPr sz="1400">
        <a:latin typeface="+mj-lt"/>
        <a:ea typeface="+mj-ea"/>
        <a:cs typeface="+mj-cs"/>
        <a:sym typeface="Helvetica Neue"/>
      </a:defRPr>
    </a:lvl2pPr>
    <a:lvl3pPr indent="457200" defTabSz="1109609" latinLnBrk="0">
      <a:defRPr sz="1400">
        <a:latin typeface="+mj-lt"/>
        <a:ea typeface="+mj-ea"/>
        <a:cs typeface="+mj-cs"/>
        <a:sym typeface="Helvetica Neue"/>
      </a:defRPr>
    </a:lvl3pPr>
    <a:lvl4pPr indent="685800" defTabSz="1109609" latinLnBrk="0">
      <a:defRPr sz="1400">
        <a:latin typeface="+mj-lt"/>
        <a:ea typeface="+mj-ea"/>
        <a:cs typeface="+mj-cs"/>
        <a:sym typeface="Helvetica Neue"/>
      </a:defRPr>
    </a:lvl4pPr>
    <a:lvl5pPr indent="914400" defTabSz="1109609" latinLnBrk="0">
      <a:defRPr sz="1400">
        <a:latin typeface="+mj-lt"/>
        <a:ea typeface="+mj-ea"/>
        <a:cs typeface="+mj-cs"/>
        <a:sym typeface="Helvetica Neue"/>
      </a:defRPr>
    </a:lvl5pPr>
    <a:lvl6pPr indent="1143000" defTabSz="1109609" latinLnBrk="0">
      <a:defRPr sz="1400">
        <a:latin typeface="+mj-lt"/>
        <a:ea typeface="+mj-ea"/>
        <a:cs typeface="+mj-cs"/>
        <a:sym typeface="Helvetica Neue"/>
      </a:defRPr>
    </a:lvl6pPr>
    <a:lvl7pPr indent="1371600" defTabSz="1109609" latinLnBrk="0">
      <a:defRPr sz="1400">
        <a:latin typeface="+mj-lt"/>
        <a:ea typeface="+mj-ea"/>
        <a:cs typeface="+mj-cs"/>
        <a:sym typeface="Helvetica Neue"/>
      </a:defRPr>
    </a:lvl7pPr>
    <a:lvl8pPr indent="1600200" defTabSz="1109609" latinLnBrk="0">
      <a:defRPr sz="1400">
        <a:latin typeface="+mj-lt"/>
        <a:ea typeface="+mj-ea"/>
        <a:cs typeface="+mj-cs"/>
        <a:sym typeface="Helvetica Neue"/>
      </a:defRPr>
    </a:lvl8pPr>
    <a:lvl9pPr indent="1828800" defTabSz="1109609" latinLnBrk="0">
      <a:defRPr sz="14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7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6" y="12760145"/>
            <a:ext cx="295226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j-lt"/>
                <a:ea typeface="+mj-ea"/>
                <a:cs typeface="+mj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j-lt"/>
                <a:ea typeface="+mj-ea"/>
                <a:cs typeface="+mj-cs"/>
                <a:sym typeface="Helvetica Neue"/>
              </a:defRPr>
            </a:pPr>
          </a:p>
          <a:p>
            <a:pPr indent="12700">
              <a:defRPr b="1"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Aula Magna</a:t>
            </a:r>
          </a:p>
        </p:txBody>
      </p:sp>
      <p:sp>
        <p:nvSpPr>
          <p:cNvPr id="64" name="object 33"/>
          <p:cNvSpPr txBox="1"/>
          <p:nvPr/>
        </p:nvSpPr>
        <p:spPr>
          <a:xfrm>
            <a:off x="1214880" y="9900535"/>
            <a:ext cx="5204899" cy="98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j-lt"/>
                <a:ea typeface="+mj-ea"/>
                <a:cs typeface="+mj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I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6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68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5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79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0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5" name="object 32"/>
          <p:cNvSpPr txBox="1"/>
          <p:nvPr/>
        </p:nvSpPr>
        <p:spPr>
          <a:xfrm>
            <a:off x="749265" y="9982289"/>
            <a:ext cx="3756957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6" name="object 33"/>
          <p:cNvSpPr txBox="1"/>
          <p:nvPr/>
        </p:nvSpPr>
        <p:spPr>
          <a:xfrm>
            <a:off x="5734337" y="9982289"/>
            <a:ext cx="3742322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Titolo del progetto di ricerca</a:t>
            </a:r>
          </a:p>
        </p:txBody>
      </p:sp>
      <p:sp>
        <p:nvSpPr>
          <p:cNvPr id="88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8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9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09" name="object 34"/>
          <p:cNvSpPr txBox="1"/>
          <p:nvPr/>
        </p:nvSpPr>
        <p:spPr>
          <a:xfrm>
            <a:off x="885964" y="2960586"/>
            <a:ext cx="14402794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Domanda di ricerca</a:t>
            </a:r>
          </a:p>
        </p:txBody>
      </p:sp>
      <p:sp>
        <p:nvSpPr>
          <p:cNvPr id="110" name="Che cos’è una domanda di ricerca?…"/>
          <p:cNvSpPr txBox="1"/>
          <p:nvPr/>
        </p:nvSpPr>
        <p:spPr>
          <a:xfrm>
            <a:off x="801013" y="5053791"/>
            <a:ext cx="22781972" cy="6194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  <a:endParaRPr sz="4100"/>
          </a:p>
        </p:txBody>
      </p:sp>
      <p:sp>
        <p:nvSpPr>
          <p:cNvPr id="111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112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4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1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5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6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6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9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7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2" name="object 34"/>
          <p:cNvSpPr txBox="1"/>
          <p:nvPr/>
        </p:nvSpPr>
        <p:spPr>
          <a:xfrm>
            <a:off x="885963" y="2960586"/>
            <a:ext cx="20721640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Metodologia per raggiungere gli obiettivi</a:t>
            </a:r>
          </a:p>
        </p:txBody>
      </p:sp>
      <p:sp>
        <p:nvSpPr>
          <p:cNvPr id="133" name="Considera che una metodologia di ricerca può essere qualitativa, quantitativa o mista.…"/>
          <p:cNvSpPr txBox="1"/>
          <p:nvPr/>
        </p:nvSpPr>
        <p:spPr>
          <a:xfrm>
            <a:off x="916299" y="5910266"/>
            <a:ext cx="22445217" cy="5025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Considera che una metodologia di ricerca può essere qualitativa, quantitativa o mista.</a:t>
            </a:r>
          </a:p>
          <a:p>
            <a:pPr defTabSz="457200">
              <a:defRPr sz="3600"/>
            </a:pPr>
            <a:r>
              <a:t>La metodologia qualitativa serve ad esplorare fenomeni complessi in profondità per il tramite di, ad esempio: interviste, focus group, etc.</a:t>
            </a:r>
          </a:p>
          <a:p>
            <a:pPr defTabSz="457200">
              <a:defRPr sz="3600"/>
            </a:pPr>
            <a:r>
              <a:t>La metodologia quantitativa misura semplicemente i dati e ne identifica le relazioni di causa ed effetto per il tramite di, ad esempio: questionari, statistiche, etc.</a:t>
            </a:r>
          </a:p>
          <a:p>
            <a:pPr defTabSz="457200">
              <a:defRPr sz="3600"/>
            </a:pPr>
            <a:r>
              <a:t>La metodologia mista serve per arrivare ad una visione complessiva. Quest’ultima è di solito la più utilizzata perché unisce entrambi gli approcci precedenti.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Gli strumenti devono essere definiti a seconda della metodologia scelta.</a:t>
            </a:r>
          </a:p>
        </p:txBody>
      </p:sp>
      <p:sp>
        <p:nvSpPr>
          <p:cNvPr id="134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13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8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5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49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0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