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 b="def" i="def"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 b="def" i="def"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 b="def" i="def"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0" name="Shape 6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109609" latinLnBrk="0">
      <a:defRPr sz="1400">
        <a:latin typeface="+mj-lt"/>
        <a:ea typeface="+mj-ea"/>
        <a:cs typeface="+mj-cs"/>
        <a:sym typeface="Helvetica Neue"/>
      </a:defRPr>
    </a:lvl1pPr>
    <a:lvl2pPr indent="228600" defTabSz="1109609" latinLnBrk="0">
      <a:defRPr sz="1400">
        <a:latin typeface="+mj-lt"/>
        <a:ea typeface="+mj-ea"/>
        <a:cs typeface="+mj-cs"/>
        <a:sym typeface="Helvetica Neue"/>
      </a:defRPr>
    </a:lvl2pPr>
    <a:lvl3pPr indent="457200" defTabSz="1109609" latinLnBrk="0">
      <a:defRPr sz="1400">
        <a:latin typeface="+mj-lt"/>
        <a:ea typeface="+mj-ea"/>
        <a:cs typeface="+mj-cs"/>
        <a:sym typeface="Helvetica Neue"/>
      </a:defRPr>
    </a:lvl3pPr>
    <a:lvl4pPr indent="685800" defTabSz="1109609" latinLnBrk="0">
      <a:defRPr sz="1400">
        <a:latin typeface="+mj-lt"/>
        <a:ea typeface="+mj-ea"/>
        <a:cs typeface="+mj-cs"/>
        <a:sym typeface="Helvetica Neue"/>
      </a:defRPr>
    </a:lvl4pPr>
    <a:lvl5pPr indent="914400" defTabSz="1109609" latinLnBrk="0">
      <a:defRPr sz="1400">
        <a:latin typeface="+mj-lt"/>
        <a:ea typeface="+mj-ea"/>
        <a:cs typeface="+mj-cs"/>
        <a:sym typeface="Helvetica Neue"/>
      </a:defRPr>
    </a:lvl5pPr>
    <a:lvl6pPr indent="1143000" defTabSz="1109609" latinLnBrk="0">
      <a:defRPr sz="1400">
        <a:latin typeface="+mj-lt"/>
        <a:ea typeface="+mj-ea"/>
        <a:cs typeface="+mj-cs"/>
        <a:sym typeface="Helvetica Neue"/>
      </a:defRPr>
    </a:lvl6pPr>
    <a:lvl7pPr indent="1371600" defTabSz="1109609" latinLnBrk="0">
      <a:defRPr sz="1400">
        <a:latin typeface="+mj-lt"/>
        <a:ea typeface="+mj-ea"/>
        <a:cs typeface="+mj-cs"/>
        <a:sym typeface="Helvetica Neue"/>
      </a:defRPr>
    </a:lvl7pPr>
    <a:lvl8pPr indent="1600200" defTabSz="1109609" latinLnBrk="0">
      <a:defRPr sz="1400">
        <a:latin typeface="+mj-lt"/>
        <a:ea typeface="+mj-ea"/>
        <a:cs typeface="+mj-cs"/>
        <a:sym typeface="Helvetica Neue"/>
      </a:defRPr>
    </a:lvl8pPr>
    <a:lvl9pPr indent="1828800" defTabSz="1109609" latinLnBrk="0">
      <a:defRPr sz="14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/>
          <p:nvPr>
            <p:ph type="title"/>
          </p:nvPr>
        </p:nvSpPr>
        <p:spPr>
          <a:xfrm>
            <a:off x="1828799" y="4255627"/>
            <a:ext cx="20726402" cy="2880563"/>
          </a:xfrm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12" name="Corpo livello uno…"/>
          <p:cNvSpPr txBox="1"/>
          <p:nvPr>
            <p:ph type="body" sz="quarter" idx="1"/>
          </p:nvPr>
        </p:nvSpPr>
        <p:spPr>
          <a:xfrm>
            <a:off x="3657600" y="7684868"/>
            <a:ext cx="17068800" cy="3429242"/>
          </a:xfrm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Tes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21" name="Corpo livello uno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2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Tes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30" name="Corpo livello uno…"/>
          <p:cNvSpPr txBox="1"/>
          <p:nvPr>
            <p:ph type="body" sz="half" idx="1"/>
          </p:nvPr>
        </p:nvSpPr>
        <p:spPr>
          <a:xfrm>
            <a:off x="1219200" y="3158270"/>
            <a:ext cx="10607041" cy="9053197"/>
          </a:xfrm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1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olo Tes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39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/>
          <p:nvPr>
            <p:ph type="title"/>
          </p:nvPr>
        </p:nvSpPr>
        <p:spPr>
          <a:xfrm>
            <a:off x="1219200" y="552047"/>
            <a:ext cx="21945600" cy="21947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/>
            <a:r>
              <a:t>Titolo Testo</a:t>
            </a:r>
          </a:p>
        </p:txBody>
      </p:sp>
      <p:sp>
        <p:nvSpPr>
          <p:cNvPr id="3" name="Corpo livello uno…"/>
          <p:cNvSpPr txBox="1"/>
          <p:nvPr>
            <p:ph type="body" idx="1"/>
          </p:nvPr>
        </p:nvSpPr>
        <p:spPr>
          <a:xfrm>
            <a:off x="1219200" y="3158270"/>
            <a:ext cx="21945600" cy="90531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/>
          <p:nvPr>
            <p:ph type="sldNum" sz="quarter" idx="2"/>
          </p:nvPr>
        </p:nvSpPr>
        <p:spPr>
          <a:xfrm>
            <a:off x="22869576" y="12760145"/>
            <a:ext cx="295226" cy="3048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transition xmlns:p14="http://schemas.microsoft.com/office/powerpoint/2010/main" spd="med" advClick="1"/>
  <p:txStyles>
    <p:titleStyle>
      <a:lvl1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png"/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2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2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2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AFAF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Tavola disegno 1@4x.png" descr="Tavola disegno 1@4x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995394"/>
            <a:ext cx="24384002" cy="13831421"/>
          </a:xfrm>
          <a:prstGeom prst="rect">
            <a:avLst/>
          </a:prstGeom>
          <a:ln w="12700">
            <a:miter lim="400000"/>
          </a:ln>
        </p:spPr>
      </p:pic>
      <p:sp>
        <p:nvSpPr>
          <p:cNvPr id="63" name="object 3"/>
          <p:cNvSpPr txBox="1"/>
          <p:nvPr/>
        </p:nvSpPr>
        <p:spPr>
          <a:xfrm>
            <a:off x="1214879" y="7435318"/>
            <a:ext cx="16655213" cy="2112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b="1" spc="-11" sz="4200">
                <a:latin typeface="+mj-lt"/>
                <a:ea typeface="+mj-ea"/>
                <a:cs typeface="+mj-cs"/>
                <a:sym typeface="Helvetica Neue"/>
              </a:defRPr>
            </a:pPr>
            <a:r>
              <a:t>PhD Day</a:t>
            </a:r>
          </a:p>
          <a:p>
            <a:pPr indent="12700">
              <a:defRPr sz="2400">
                <a:latin typeface="+mj-lt"/>
                <a:ea typeface="+mj-ea"/>
                <a:cs typeface="+mj-cs"/>
                <a:sym typeface="Helvetica Neue"/>
              </a:defRPr>
            </a:pPr>
          </a:p>
          <a:p>
            <a:pPr indent="12700">
              <a:defRPr b="1" spc="-6" sz="2400">
                <a:latin typeface="+mj-lt"/>
                <a:ea typeface="+mj-ea"/>
                <a:cs typeface="+mj-cs"/>
                <a:sym typeface="Helvetica Neue"/>
              </a:defRPr>
            </a:pPr>
            <a:r>
              <a:t>7 gennaio 2026</a:t>
            </a:r>
          </a:p>
          <a:p>
            <a:pPr indent="12700">
              <a:defRPr spc="-6" sz="2400">
                <a:latin typeface="+mj-lt"/>
                <a:ea typeface="+mj-ea"/>
                <a:cs typeface="+mj-cs"/>
                <a:sym typeface="Helvetica Neue"/>
              </a:defRPr>
            </a:pPr>
            <a:r>
              <a:t>Accademia di belle arti di Catania</a:t>
            </a:r>
          </a:p>
          <a:p>
            <a:pPr indent="12700">
              <a:defRPr spc="-6" sz="2400">
                <a:latin typeface="+mj-lt"/>
                <a:ea typeface="+mj-ea"/>
                <a:cs typeface="+mj-cs"/>
                <a:sym typeface="Helvetica Neue"/>
              </a:defRPr>
            </a:pPr>
            <a:r>
              <a:t>Aula Magna</a:t>
            </a:r>
          </a:p>
        </p:txBody>
      </p:sp>
      <p:sp>
        <p:nvSpPr>
          <p:cNvPr id="64" name="object 33"/>
          <p:cNvSpPr txBox="1"/>
          <p:nvPr/>
        </p:nvSpPr>
        <p:spPr>
          <a:xfrm>
            <a:off x="1214880" y="9900535"/>
            <a:ext cx="5204899" cy="9807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ct val="110000"/>
              </a:lnSpc>
              <a:defRPr b="1">
                <a:latin typeface="+mj-lt"/>
                <a:ea typeface="+mj-ea"/>
                <a:cs typeface="+mj-cs"/>
                <a:sym typeface="Helvetica Neue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ct val="110000"/>
              </a:lnSpc>
              <a:defRPr>
                <a:latin typeface="+mj-lt"/>
                <a:ea typeface="+mj-ea"/>
                <a:cs typeface="+mj-cs"/>
                <a:sym typeface="Helvetica Neue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ct val="110000"/>
              </a:lnSpc>
              <a:defRPr>
                <a:latin typeface="+mj-lt"/>
                <a:ea typeface="+mj-ea"/>
                <a:cs typeface="+mj-cs"/>
                <a:sym typeface="Helvetica Neue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XLI</a:t>
            </a:r>
            <a:r>
              <a:rPr spc="104"/>
              <a:t> </a:t>
            </a:r>
            <a:r>
              <a:t>ciclo</a:t>
            </a:r>
            <a:r>
              <a:rPr spc="104"/>
              <a:t> </a:t>
            </a:r>
            <a:r>
              <a:t>(I</a:t>
            </a:r>
            <a:r>
              <a:rPr spc="11"/>
              <a:t>I </a:t>
            </a:r>
            <a:r>
              <a:t>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65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66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67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74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68" name="image1.jpeg" descr="image1.jpe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9" name="image2.png" descr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0" name="image3.png" descr="image3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1" name="image4.png" descr="image4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2" name="image5.png" descr="image5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3" name="image6.png" descr="image6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75" name="image7.png" descr="image7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76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77" name="Immagine" descr="Immagine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78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79" name="coesione-2.png" descr="coesione-2.pn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2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80" name="Stemma_RegioneSiciliana.jpg" descr="Stemma_RegioneSiciliana.jpg"/>
            <p:cNvPicPr>
              <a:picLocks noChangeAspect="1"/>
            </p:cNvPicPr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1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object 31"/>
          <p:cNvSpPr txBox="1"/>
          <p:nvPr/>
        </p:nvSpPr>
        <p:spPr>
          <a:xfrm>
            <a:off x="911364" y="1046031"/>
            <a:ext cx="5204900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XLI</a:t>
            </a:r>
            <a:r>
              <a:rPr spc="104"/>
              <a:t> </a:t>
            </a:r>
            <a:r>
              <a:t>ciclo</a:t>
            </a:r>
            <a:r>
              <a:rPr spc="104"/>
              <a:t> </a:t>
            </a:r>
            <a:r>
              <a:t>(II</a:t>
            </a:r>
            <a:r>
              <a:rPr spc="11"/>
              <a:t> </a:t>
            </a:r>
            <a:r>
              <a:t>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85" name="object 32"/>
          <p:cNvSpPr txBox="1"/>
          <p:nvPr/>
        </p:nvSpPr>
        <p:spPr>
          <a:xfrm>
            <a:off x="749265" y="9982289"/>
            <a:ext cx="3756957" cy="2837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Dottorand*</a:t>
            </a:r>
            <a:r>
              <a:rPr spc="194"/>
              <a:t> </a:t>
            </a:r>
            <a:r>
              <a:rPr b="1"/>
              <a:t>Nome</a:t>
            </a:r>
            <a:r>
              <a:rPr b="1" spc="254"/>
              <a:t> </a:t>
            </a:r>
            <a:r>
              <a:rPr b="1" spc="-11"/>
              <a:t>Cognome</a:t>
            </a:r>
          </a:p>
        </p:txBody>
      </p:sp>
      <p:sp>
        <p:nvSpPr>
          <p:cNvPr id="86" name="object 33"/>
          <p:cNvSpPr txBox="1"/>
          <p:nvPr/>
        </p:nvSpPr>
        <p:spPr>
          <a:xfrm>
            <a:off x="5734337" y="9982289"/>
            <a:ext cx="3742322" cy="2837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Supervisor</a:t>
            </a:r>
            <a:r>
              <a:rPr spc="166"/>
              <a:t> </a:t>
            </a:r>
            <a:r>
              <a:rPr b="1"/>
              <a:t>Nome</a:t>
            </a:r>
            <a:r>
              <a:rPr b="1" spc="187"/>
              <a:t> </a:t>
            </a:r>
            <a:r>
              <a:rPr b="1" spc="-11"/>
              <a:t>Cognome</a:t>
            </a:r>
          </a:p>
        </p:txBody>
      </p:sp>
      <p:sp>
        <p:nvSpPr>
          <p:cNvPr id="87" name="object 34"/>
          <p:cNvSpPr txBox="1"/>
          <p:nvPr/>
        </p:nvSpPr>
        <p:spPr>
          <a:xfrm>
            <a:off x="911364" y="5779987"/>
            <a:ext cx="14402794" cy="979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pc="-11" sz="6600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/>
            <a:r>
              <a:t>Titolo del progetto di ricerca</a:t>
            </a:r>
          </a:p>
        </p:txBody>
      </p:sp>
      <p:sp>
        <p:nvSpPr>
          <p:cNvPr id="88" name="object 2"/>
          <p:cNvSpPr txBox="1"/>
          <p:nvPr/>
        </p:nvSpPr>
        <p:spPr>
          <a:xfrm>
            <a:off x="16444199" y="1046031"/>
            <a:ext cx="7041786" cy="625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Curriculum</a:t>
            </a:r>
            <a:r>
              <a:rPr spc="111"/>
              <a:t> </a:t>
            </a:r>
            <a:r>
              <a:rPr spc="-55"/>
              <a:t>2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Design della comunicazione visiva e utilità pubblica.</a:t>
            </a:r>
          </a:p>
        </p:txBody>
      </p:sp>
      <p:sp>
        <p:nvSpPr>
          <p:cNvPr id="89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90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91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98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92" name="image1.jpeg" descr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3" name="image2.png" descr="image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4" name="image3.png" descr="image3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5" name="image4.png" descr="image4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6" name="image5.png" descr="image5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7" name="image6.png" descr="image6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99" name="image7.png" descr="image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" name="Immagine" descr="Immagin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1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103" name="coesione-2.png" descr="coesione-2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06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104" name="Stemma_RegioneSiciliana.jpg" descr="Stemma_RegioneSiciliana.jp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5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object 31"/>
          <p:cNvSpPr txBox="1"/>
          <p:nvPr/>
        </p:nvSpPr>
        <p:spPr>
          <a:xfrm>
            <a:off x="911364" y="1046031"/>
            <a:ext cx="5204900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XLI</a:t>
            </a:r>
            <a:r>
              <a:rPr spc="104"/>
              <a:t> </a:t>
            </a:r>
            <a:r>
              <a:t>ciclo</a:t>
            </a:r>
            <a:r>
              <a:rPr spc="104"/>
              <a:t> </a:t>
            </a:r>
            <a:r>
              <a:t>(II</a:t>
            </a:r>
            <a:r>
              <a:rPr spc="11"/>
              <a:t> </a:t>
            </a:r>
            <a:r>
              <a:t>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109" name="object 34"/>
          <p:cNvSpPr txBox="1"/>
          <p:nvPr/>
        </p:nvSpPr>
        <p:spPr>
          <a:xfrm>
            <a:off x="885964" y="2960586"/>
            <a:ext cx="14402794" cy="979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pc="-11" sz="6600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/>
            <a:r>
              <a:t>Domanda di ricerca</a:t>
            </a:r>
          </a:p>
        </p:txBody>
      </p:sp>
      <p:sp>
        <p:nvSpPr>
          <p:cNvPr id="110" name="object 2"/>
          <p:cNvSpPr txBox="1"/>
          <p:nvPr/>
        </p:nvSpPr>
        <p:spPr>
          <a:xfrm>
            <a:off x="16444199" y="1046031"/>
            <a:ext cx="7041786" cy="625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Curriculum</a:t>
            </a:r>
            <a:r>
              <a:rPr spc="111"/>
              <a:t> </a:t>
            </a:r>
            <a:r>
              <a:rPr spc="-55"/>
              <a:t>2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Design della comunicazione visiva e utilità pubblica.</a:t>
            </a:r>
          </a:p>
        </p:txBody>
      </p:sp>
      <p:sp>
        <p:nvSpPr>
          <p:cNvPr id="111" name="Che cos’è una domanda di ricerca?…"/>
          <p:cNvSpPr txBox="1"/>
          <p:nvPr/>
        </p:nvSpPr>
        <p:spPr>
          <a:xfrm>
            <a:off x="747922" y="5939707"/>
            <a:ext cx="22781972" cy="6194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5451" tIns="55451" rIns="55451" bIns="55451">
            <a:spAutoFit/>
          </a:bodyPr>
          <a:lstStyle/>
          <a:p>
            <a:pPr defTabSz="457200">
              <a:defRPr sz="3600"/>
            </a:pPr>
            <a:r>
              <a:t>Che cos’è una domanda di ricerca?</a:t>
            </a:r>
          </a:p>
          <a:p>
            <a:pPr defTabSz="457200">
              <a:defRPr sz="3600"/>
            </a:pPr>
            <a:r>
              <a:t>È il quesito centrale a cui uno studio si propone di rispondere. Si trova al centro di un’indagine sistematica e aiuta a definire chiaramente il suo processo. La domanda di ricerca è il primo passo della metodologia di studio.</a:t>
            </a:r>
          </a:p>
          <a:p>
            <a:pPr defTabSz="457200">
              <a:defRPr sz="3600"/>
            </a:pPr>
            <a:r>
              <a:t>Ragion per cui, in questa slide devi sintetizzare l’obiettivo della tua ricerca, che deve essere Nuova, Creativa, Incerta, Sistematica, Trasferibile e/o Riproducibile, sempre fondata sulla letteratura accademica allo scopo di ampliare le conoscenze esistenti nel campo specifico dove è innestata.</a:t>
            </a:r>
          </a:p>
          <a:p>
            <a:pPr defTabSz="457200">
              <a:defRPr sz="3600"/>
            </a:pPr>
            <a:r>
              <a:t>Il riferimento d’indirizzo è il Manuale di Frascati, in particolare il punto 2.7.</a:t>
            </a:r>
          </a:p>
          <a:p>
            <a:pPr defTabSz="457200">
              <a:defRPr sz="3600"/>
            </a:pPr>
          </a:p>
          <a:p>
            <a:pPr defTabSz="457200">
              <a:defRPr sz="3600"/>
            </a:pPr>
            <a:r>
              <a:t>Cfr. Manuale di Frascati 2015 _Linee Guida per la Raccolta e la Trasmissione dei Dati su Ricerca e Sviluppo Sperimentale [ERRE PUBLISHING, 2022, ISBN 978-88-945964-1-0]</a:t>
            </a:r>
            <a:endParaRPr sz="4100"/>
          </a:p>
        </p:txBody>
      </p:sp>
      <p:sp>
        <p:nvSpPr>
          <p:cNvPr id="112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13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114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121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115" name="image1.jpeg" descr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6" name="image2.png" descr="image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7" name="image3.png" descr="image3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8" name="image4.png" descr="image4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9" name="image5.png" descr="image5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0" name="image6.png" descr="image6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22" name="image7.png" descr="image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Immagine" descr="Immagin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126" name="coesione-2.png" descr="coesione-2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29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127" name="Stemma_RegioneSiciliana.jpg" descr="Stemma_RegioneSiciliana.jp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8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object 2"/>
          <p:cNvSpPr txBox="1"/>
          <p:nvPr/>
        </p:nvSpPr>
        <p:spPr>
          <a:xfrm>
            <a:off x="16444199" y="1046031"/>
            <a:ext cx="7041786" cy="625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Curriculum</a:t>
            </a:r>
            <a:r>
              <a:rPr spc="111"/>
              <a:t> </a:t>
            </a:r>
            <a:r>
              <a:rPr spc="-55"/>
              <a:t>2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Design della comunicazione visiva e utilità pubblica.</a:t>
            </a:r>
          </a:p>
        </p:txBody>
      </p:sp>
      <p:sp>
        <p:nvSpPr>
          <p:cNvPr id="132" name="object 31"/>
          <p:cNvSpPr txBox="1"/>
          <p:nvPr/>
        </p:nvSpPr>
        <p:spPr>
          <a:xfrm>
            <a:off x="911364" y="1046031"/>
            <a:ext cx="5204900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XLI</a:t>
            </a:r>
            <a:r>
              <a:rPr spc="104"/>
              <a:t> </a:t>
            </a:r>
            <a:r>
              <a:t>ciclo</a:t>
            </a:r>
            <a:r>
              <a:rPr spc="104"/>
              <a:t> </a:t>
            </a:r>
            <a:r>
              <a:t>(II</a:t>
            </a:r>
            <a:r>
              <a:rPr spc="11"/>
              <a:t> </a:t>
            </a:r>
            <a:r>
              <a:t>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133" name="object 34"/>
          <p:cNvSpPr txBox="1"/>
          <p:nvPr/>
        </p:nvSpPr>
        <p:spPr>
          <a:xfrm>
            <a:off x="885963" y="2960586"/>
            <a:ext cx="20721640" cy="979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pc="-11" sz="6600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/>
            <a:r>
              <a:t>Metodologia per raggiungere gli obiettivi</a:t>
            </a:r>
          </a:p>
        </p:txBody>
      </p:sp>
      <p:sp>
        <p:nvSpPr>
          <p:cNvPr id="134" name="Considera che una metodologia di ricerca può essere qualitativa, quantitativa o mista.…"/>
          <p:cNvSpPr txBox="1"/>
          <p:nvPr/>
        </p:nvSpPr>
        <p:spPr>
          <a:xfrm>
            <a:off x="916299" y="6450364"/>
            <a:ext cx="22445217" cy="5025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5451" tIns="55451" rIns="55451" bIns="55451">
            <a:spAutoFit/>
          </a:bodyPr>
          <a:lstStyle/>
          <a:p>
            <a:pPr defTabSz="457200">
              <a:defRPr sz="3600"/>
            </a:pPr>
            <a:r>
              <a:t>Considera che una metodologia di ricerca può essere qualitativa, quantitativa o mista.</a:t>
            </a:r>
          </a:p>
          <a:p>
            <a:pPr defTabSz="457200">
              <a:defRPr sz="3600"/>
            </a:pPr>
            <a:r>
              <a:t>La metodologia qualitativa serve ad esplorare fenomeni complessi in profondità, per il tramite di, ad esempio: interviste, focus group, etc.</a:t>
            </a:r>
          </a:p>
          <a:p>
            <a:pPr defTabSz="457200">
              <a:defRPr sz="3600"/>
            </a:pPr>
            <a:r>
              <a:t>La metodologia quantitativa misura semplicemente i dati e ne identifica le relazioni di causa ed effetto per il tramite di, ad esempio: questionari, statistiche, etc.</a:t>
            </a:r>
          </a:p>
          <a:p>
            <a:pPr defTabSz="457200">
              <a:defRPr sz="3600"/>
            </a:pPr>
            <a:r>
              <a:t>La metodologia mista serve per arrivare ad una visione complessiva. Quest’ultima è di solito la più utilizzata perché unisce entrambi gli approcci precedenti.</a:t>
            </a:r>
          </a:p>
          <a:p>
            <a:pPr defTabSz="457200">
              <a:defRPr sz="3600"/>
            </a:pPr>
          </a:p>
          <a:p>
            <a:pPr defTabSz="457200">
              <a:defRPr sz="3600"/>
            </a:pPr>
            <a:r>
              <a:t>Gli strumenti devono essere definiti a seconda della metodologia scelta.</a:t>
            </a:r>
          </a:p>
        </p:txBody>
      </p:sp>
      <p:sp>
        <p:nvSpPr>
          <p:cNvPr id="135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36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137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144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138" name="image1.jpeg" descr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9" name="image2.png" descr="image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0" name="image3.png" descr="image3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1" name="image4.png" descr="image4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2" name="image5.png" descr="image5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6.png" descr="image6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45" name="image7.png" descr="image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Immagine" descr="Immagin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148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149" name="coesione-2.png" descr="coesione-2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52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150" name="Stemma_RegioneSiciliana.jpg" descr="Stemma_RegioneSiciliana.jp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1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55452" tIns="55452" rIns="55452" bIns="55452" numCol="1" spcCol="38100" rtlCol="0" anchor="ctr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5452" tIns="55452" rIns="55452" bIns="55452" numCol="1" spcCol="38100" rtlCol="0" anchor="t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55452" tIns="55452" rIns="55452" bIns="55452" numCol="1" spcCol="38100" rtlCol="0" anchor="ctr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5452" tIns="55452" rIns="55452" bIns="55452" numCol="1" spcCol="38100" rtlCol="0" anchor="t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