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110960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110960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110960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110960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110960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110960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110960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110960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110960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 b="def" i="def"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 b="def" i="def"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 b="def" i="def"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60" name="Shape 60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1109609" latinLnBrk="0">
      <a:defRPr sz="1400">
        <a:latin typeface="+mj-lt"/>
        <a:ea typeface="+mj-ea"/>
        <a:cs typeface="+mj-cs"/>
        <a:sym typeface="Helvetica Neue"/>
      </a:defRPr>
    </a:lvl1pPr>
    <a:lvl2pPr indent="228600" defTabSz="1109609" latinLnBrk="0">
      <a:defRPr sz="1400">
        <a:latin typeface="+mj-lt"/>
        <a:ea typeface="+mj-ea"/>
        <a:cs typeface="+mj-cs"/>
        <a:sym typeface="Helvetica Neue"/>
      </a:defRPr>
    </a:lvl2pPr>
    <a:lvl3pPr indent="457200" defTabSz="1109609" latinLnBrk="0">
      <a:defRPr sz="1400">
        <a:latin typeface="+mj-lt"/>
        <a:ea typeface="+mj-ea"/>
        <a:cs typeface="+mj-cs"/>
        <a:sym typeface="Helvetica Neue"/>
      </a:defRPr>
    </a:lvl3pPr>
    <a:lvl4pPr indent="685800" defTabSz="1109609" latinLnBrk="0">
      <a:defRPr sz="1400">
        <a:latin typeface="+mj-lt"/>
        <a:ea typeface="+mj-ea"/>
        <a:cs typeface="+mj-cs"/>
        <a:sym typeface="Helvetica Neue"/>
      </a:defRPr>
    </a:lvl4pPr>
    <a:lvl5pPr indent="914400" defTabSz="1109609" latinLnBrk="0">
      <a:defRPr sz="1400">
        <a:latin typeface="+mj-lt"/>
        <a:ea typeface="+mj-ea"/>
        <a:cs typeface="+mj-cs"/>
        <a:sym typeface="Helvetica Neue"/>
      </a:defRPr>
    </a:lvl5pPr>
    <a:lvl6pPr indent="1143000" defTabSz="1109609" latinLnBrk="0">
      <a:defRPr sz="1400">
        <a:latin typeface="+mj-lt"/>
        <a:ea typeface="+mj-ea"/>
        <a:cs typeface="+mj-cs"/>
        <a:sym typeface="Helvetica Neue"/>
      </a:defRPr>
    </a:lvl6pPr>
    <a:lvl7pPr indent="1371600" defTabSz="1109609" latinLnBrk="0">
      <a:defRPr sz="1400">
        <a:latin typeface="+mj-lt"/>
        <a:ea typeface="+mj-ea"/>
        <a:cs typeface="+mj-cs"/>
        <a:sym typeface="Helvetica Neue"/>
      </a:defRPr>
    </a:lvl7pPr>
    <a:lvl8pPr indent="1600200" defTabSz="1109609" latinLnBrk="0">
      <a:defRPr sz="1400">
        <a:latin typeface="+mj-lt"/>
        <a:ea typeface="+mj-ea"/>
        <a:cs typeface="+mj-cs"/>
        <a:sym typeface="Helvetica Neue"/>
      </a:defRPr>
    </a:lvl8pPr>
    <a:lvl9pPr indent="1828800" defTabSz="1109609" latinLnBrk="0">
      <a:defRPr sz="14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Testo"/>
          <p:cNvSpPr txBox="1"/>
          <p:nvPr>
            <p:ph type="title"/>
          </p:nvPr>
        </p:nvSpPr>
        <p:spPr>
          <a:xfrm>
            <a:off x="1828799" y="4255627"/>
            <a:ext cx="20726402" cy="2880563"/>
          </a:xfrm>
          <a:prstGeom prst="rect">
            <a:avLst/>
          </a:prstGeom>
        </p:spPr>
        <p:txBody>
          <a:bodyPr/>
          <a:lstStyle/>
          <a:p>
            <a:pPr/>
            <a:r>
              <a:t>Titolo Testo</a:t>
            </a:r>
          </a:p>
        </p:txBody>
      </p:sp>
      <p:sp>
        <p:nvSpPr>
          <p:cNvPr id="12" name="Corpo livello uno…"/>
          <p:cNvSpPr txBox="1"/>
          <p:nvPr>
            <p:ph type="body" sz="quarter" idx="1"/>
          </p:nvPr>
        </p:nvSpPr>
        <p:spPr>
          <a:xfrm>
            <a:off x="3657600" y="7684868"/>
            <a:ext cx="17068800" cy="3429242"/>
          </a:xfrm>
          <a:prstGeom prst="rect">
            <a:avLst/>
          </a:prstGeom>
        </p:spPr>
        <p:txBody>
          <a:bodyPr/>
          <a:lstStyle/>
          <a:p>
            <a:pPr/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3" name="Numero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olo Test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Titolo Testo</a:t>
            </a:r>
          </a:p>
        </p:txBody>
      </p:sp>
      <p:sp>
        <p:nvSpPr>
          <p:cNvPr id="21" name="Corpo livello uno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22" name="Numero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olo Test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Titolo Testo</a:t>
            </a:r>
          </a:p>
        </p:txBody>
      </p:sp>
      <p:sp>
        <p:nvSpPr>
          <p:cNvPr id="30" name="Corpo livello uno…"/>
          <p:cNvSpPr txBox="1"/>
          <p:nvPr>
            <p:ph type="body" sz="half" idx="1"/>
          </p:nvPr>
        </p:nvSpPr>
        <p:spPr>
          <a:xfrm>
            <a:off x="1219200" y="3158270"/>
            <a:ext cx="10607041" cy="9053197"/>
          </a:xfrm>
          <a:prstGeom prst="rect">
            <a:avLst/>
          </a:prstGeom>
        </p:spPr>
        <p:txBody>
          <a:bodyPr/>
          <a:lstStyle/>
          <a:p>
            <a:pPr/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31" name="Numero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olo Test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Titolo Testo</a:t>
            </a:r>
          </a:p>
        </p:txBody>
      </p:sp>
      <p:sp>
        <p:nvSpPr>
          <p:cNvPr id="39" name="Numero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Numero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Numero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Testo"/>
          <p:cNvSpPr txBox="1"/>
          <p:nvPr>
            <p:ph type="title"/>
          </p:nvPr>
        </p:nvSpPr>
        <p:spPr>
          <a:xfrm>
            <a:off x="1219200" y="552047"/>
            <a:ext cx="21945600" cy="21947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 fontScale="100000" lnSpcReduction="0"/>
          </a:bodyPr>
          <a:lstStyle/>
          <a:p>
            <a:pPr/>
            <a:r>
              <a:t>Titolo Testo</a:t>
            </a:r>
          </a:p>
        </p:txBody>
      </p:sp>
      <p:sp>
        <p:nvSpPr>
          <p:cNvPr id="3" name="Corpo livello uno…"/>
          <p:cNvSpPr txBox="1"/>
          <p:nvPr>
            <p:ph type="body" idx="1"/>
          </p:nvPr>
        </p:nvSpPr>
        <p:spPr>
          <a:xfrm>
            <a:off x="1219200" y="3158270"/>
            <a:ext cx="21945600" cy="90531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 fontScale="100000" lnSpcReduction="0"/>
          </a:bodyPr>
          <a:lstStyle/>
          <a:p>
            <a:pPr/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" name="Numero diapositiva"/>
          <p:cNvSpPr txBox="1"/>
          <p:nvPr>
            <p:ph type="sldNum" sz="quarter" idx="2"/>
          </p:nvPr>
        </p:nvSpPr>
        <p:spPr>
          <a:xfrm>
            <a:off x="22869576" y="12760145"/>
            <a:ext cx="295226" cy="30480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r">
              <a:defRPr>
                <a:solidFill>
                  <a:srgbClr val="888888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</p:sldLayoutIdLst>
  <p:transition xmlns:p14="http://schemas.microsoft.com/office/powerpoint/2010/main" spd="med" advClick="1"/>
  <p:txStyles>
    <p:titleStyle>
      <a:lvl1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titleStyle>
    <p:bodyStyle>
      <a:lvl1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r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1pPr>
      <a:lvl2pPr marL="0" marR="0" indent="0" algn="r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2pPr>
      <a:lvl3pPr marL="0" marR="0" indent="0" algn="r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3pPr>
      <a:lvl4pPr marL="0" marR="0" indent="0" algn="r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4pPr>
      <a:lvl5pPr marL="0" marR="0" indent="0" algn="r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5pPr>
      <a:lvl6pPr marL="0" marR="0" indent="0" algn="r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6pPr>
      <a:lvl7pPr marL="0" marR="0" indent="0" algn="r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7pPr>
      <a:lvl8pPr marL="0" marR="0" indent="0" algn="r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8pPr>
      <a:lvl9pPr marL="0" marR="0" indent="0" algn="r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Relationship Id="rId3" Type="http://schemas.openxmlformats.org/officeDocument/2006/relationships/image" Target="../media/image1.jpe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5.png"/><Relationship Id="rId8" Type="http://schemas.openxmlformats.org/officeDocument/2006/relationships/image" Target="../media/image6.png"/><Relationship Id="rId9" Type="http://schemas.openxmlformats.org/officeDocument/2006/relationships/image" Target="../media/image7.png"/><Relationship Id="rId10" Type="http://schemas.openxmlformats.org/officeDocument/2006/relationships/image" Target="../media/image8.png"/><Relationship Id="rId11" Type="http://schemas.openxmlformats.org/officeDocument/2006/relationships/image" Target="../media/image9.png"/><Relationship Id="rId12" Type="http://schemas.openxmlformats.org/officeDocument/2006/relationships/image" Target="../media/image10.png"/><Relationship Id="rId13" Type="http://schemas.openxmlformats.org/officeDocument/2006/relationships/image" Target="../media/image2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Relationship Id="rId12" Type="http://schemas.openxmlformats.org/officeDocument/2006/relationships/image" Target="../media/image2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Relationship Id="rId12" Type="http://schemas.openxmlformats.org/officeDocument/2006/relationships/image" Target="../media/image2.jpe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Relationship Id="rId12" Type="http://schemas.openxmlformats.org/officeDocument/2006/relationships/image" Target="../media/image2.jpe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Relationship Id="rId12" Type="http://schemas.openxmlformats.org/officeDocument/2006/relationships/image" Target="../media/image2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FAFAF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Tavola disegno 1@4x.png" descr="Tavola disegno 1@4x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995394"/>
            <a:ext cx="24384002" cy="13831421"/>
          </a:xfrm>
          <a:prstGeom prst="rect">
            <a:avLst/>
          </a:prstGeom>
          <a:ln w="12700">
            <a:miter lim="400000"/>
          </a:ln>
        </p:spPr>
      </p:pic>
      <p:sp>
        <p:nvSpPr>
          <p:cNvPr id="63" name="object 3"/>
          <p:cNvSpPr txBox="1"/>
          <p:nvPr/>
        </p:nvSpPr>
        <p:spPr>
          <a:xfrm>
            <a:off x="1214879" y="7435318"/>
            <a:ext cx="16655213" cy="2112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b="1" spc="-11" sz="4200">
                <a:latin typeface="+mj-lt"/>
                <a:ea typeface="+mj-ea"/>
                <a:cs typeface="+mj-cs"/>
                <a:sym typeface="Helvetica Neue"/>
              </a:defRPr>
            </a:pPr>
            <a:r>
              <a:t>PhD Day</a:t>
            </a:r>
          </a:p>
          <a:p>
            <a:pPr indent="12700">
              <a:defRPr sz="2400">
                <a:latin typeface="+mj-lt"/>
                <a:ea typeface="+mj-ea"/>
                <a:cs typeface="+mj-cs"/>
                <a:sym typeface="Helvetica Neue"/>
              </a:defRPr>
            </a:pPr>
          </a:p>
          <a:p>
            <a:pPr indent="12700">
              <a:defRPr b="1" spc="-6" sz="2400">
                <a:latin typeface="+mj-lt"/>
                <a:ea typeface="+mj-ea"/>
                <a:cs typeface="+mj-cs"/>
                <a:sym typeface="Helvetica Neue"/>
              </a:defRPr>
            </a:pPr>
            <a:r>
              <a:t>7 gennaio 2026</a:t>
            </a:r>
          </a:p>
          <a:p>
            <a:pPr indent="12700">
              <a:defRPr spc="-6" sz="2400">
                <a:latin typeface="+mj-lt"/>
                <a:ea typeface="+mj-ea"/>
                <a:cs typeface="+mj-cs"/>
                <a:sym typeface="Helvetica Neue"/>
              </a:defRPr>
            </a:pPr>
            <a:r>
              <a:t>Accademia di belle arti di Catania</a:t>
            </a:r>
          </a:p>
          <a:p>
            <a:pPr indent="12700">
              <a:defRPr spc="-6" sz="2400">
                <a:latin typeface="+mj-lt"/>
                <a:ea typeface="+mj-ea"/>
                <a:cs typeface="+mj-cs"/>
                <a:sym typeface="Helvetica Neue"/>
              </a:defRPr>
            </a:pPr>
            <a:r>
              <a:t>Aula Magna</a:t>
            </a:r>
          </a:p>
        </p:txBody>
      </p:sp>
      <p:pic>
        <p:nvPicPr>
          <p:cNvPr id="64" name="Tavola disegno 1@4x.png" descr="Tavola disegno 1@4x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995394"/>
            <a:ext cx="24384002" cy="13831421"/>
          </a:xfrm>
          <a:prstGeom prst="rect">
            <a:avLst/>
          </a:prstGeom>
          <a:ln w="12700">
            <a:miter lim="400000"/>
          </a:ln>
        </p:spPr>
      </p:pic>
      <p:sp>
        <p:nvSpPr>
          <p:cNvPr id="65" name="object 32"/>
          <p:cNvSpPr/>
          <p:nvPr/>
        </p:nvSpPr>
        <p:spPr>
          <a:xfrm>
            <a:off x="0" y="12039682"/>
            <a:ext cx="24384000" cy="23080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5452" tIns="55452" rIns="55452" bIns="55452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66" name="object 33"/>
          <p:cNvSpPr txBox="1"/>
          <p:nvPr/>
        </p:nvSpPr>
        <p:spPr>
          <a:xfrm>
            <a:off x="1214880" y="9900535"/>
            <a:ext cx="5204899" cy="9807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lnSpc>
                <a:spcPct val="110000"/>
              </a:lnSpc>
              <a:defRPr b="1">
                <a:latin typeface="+mj-lt"/>
                <a:ea typeface="+mj-ea"/>
                <a:cs typeface="+mj-cs"/>
                <a:sym typeface="Helvetica Neue"/>
              </a:defRPr>
            </a:pPr>
            <a:r>
              <a:t>Dottorato</a:t>
            </a:r>
            <a:r>
              <a:rPr spc="150"/>
              <a:t> </a:t>
            </a:r>
            <a:r>
              <a:t>di</a:t>
            </a:r>
            <a:r>
              <a:rPr spc="104"/>
              <a:t> </a:t>
            </a:r>
            <a:r>
              <a:t>ricerca</a:t>
            </a:r>
            <a:r>
              <a:rPr spc="216"/>
              <a:t> </a:t>
            </a:r>
            <a:r>
              <a:rPr spc="-27"/>
              <a:t>in</a:t>
            </a:r>
          </a:p>
          <a:p>
            <a:pPr indent="12700">
              <a:lnSpc>
                <a:spcPct val="110000"/>
              </a:lnSpc>
              <a:defRPr>
                <a:latin typeface="+mj-lt"/>
                <a:ea typeface="+mj-ea"/>
                <a:cs typeface="+mj-cs"/>
                <a:sym typeface="Helvetica Neue"/>
              </a:defRPr>
            </a:pPr>
            <a:r>
              <a:t>Scienze</a:t>
            </a:r>
            <a:r>
              <a:rPr spc="155"/>
              <a:t> </a:t>
            </a:r>
            <a:r>
              <a:t>della</a:t>
            </a:r>
            <a:r>
              <a:rPr spc="111"/>
              <a:t> </a:t>
            </a:r>
            <a:r>
              <a:t>produzione</a:t>
            </a:r>
            <a:r>
              <a:rPr spc="122"/>
              <a:t> </a:t>
            </a:r>
            <a:r>
              <a:rPr spc="-11"/>
              <a:t>artistica</a:t>
            </a:r>
          </a:p>
          <a:p>
            <a:pPr indent="12700">
              <a:lnSpc>
                <a:spcPct val="110000"/>
              </a:lnSpc>
              <a:defRPr>
                <a:latin typeface="+mj-lt"/>
                <a:ea typeface="+mj-ea"/>
                <a:cs typeface="+mj-cs"/>
                <a:sym typeface="Helvetica Neue"/>
              </a:defRPr>
            </a:pPr>
            <a:r>
              <a:t>e</a:t>
            </a:r>
            <a:r>
              <a:rPr spc="122"/>
              <a:t> </a:t>
            </a:r>
            <a:r>
              <a:t>del</a:t>
            </a:r>
            <a:r>
              <a:rPr spc="150"/>
              <a:t> </a:t>
            </a:r>
            <a:r>
              <a:t>patrimonio,</a:t>
            </a:r>
            <a:r>
              <a:rPr spc="122"/>
              <a:t> </a:t>
            </a:r>
            <a:r>
              <a:t>XL</a:t>
            </a:r>
            <a:r>
              <a:rPr spc="104"/>
              <a:t> </a:t>
            </a:r>
            <a:r>
              <a:t>ciclo</a:t>
            </a:r>
            <a:r>
              <a:rPr spc="104"/>
              <a:t> </a:t>
            </a:r>
            <a:r>
              <a:t>(I</a:t>
            </a:r>
            <a:r>
              <a:rPr spc="11"/>
              <a:t> </a:t>
            </a:r>
            <a:r>
              <a:t>ciclo</a:t>
            </a:r>
            <a:r>
              <a:rPr spc="83"/>
              <a:t> </a:t>
            </a:r>
            <a:r>
              <a:rPr spc="-11"/>
              <a:t>AFAM)</a:t>
            </a:r>
          </a:p>
        </p:txBody>
      </p:sp>
      <p:sp>
        <p:nvSpPr>
          <p:cNvPr id="67" name="Rettangolo"/>
          <p:cNvSpPr/>
          <p:nvPr/>
        </p:nvSpPr>
        <p:spPr>
          <a:xfrm>
            <a:off x="-7934" y="12062718"/>
            <a:ext cx="24399868" cy="171862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5451" tIns="55451" rIns="55451" bIns="55451" anchor="ctr"/>
          <a:lstStyle/>
          <a:p>
            <a:pPr/>
          </a:p>
        </p:txBody>
      </p:sp>
      <p:sp>
        <p:nvSpPr>
          <p:cNvPr id="68" name="object 35"/>
          <p:cNvSpPr txBox="1"/>
          <p:nvPr/>
        </p:nvSpPr>
        <p:spPr>
          <a:xfrm>
            <a:off x="13674385" y="12361370"/>
            <a:ext cx="1831436" cy="172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defRPr b="1" sz="1200">
                <a:latin typeface="Arial"/>
                <a:ea typeface="Arial"/>
                <a:cs typeface="Arial"/>
                <a:sym typeface="Arial"/>
              </a:defRPr>
            </a:pPr>
            <a:r>
              <a:t>In</a:t>
            </a:r>
            <a:r>
              <a:rPr spc="12"/>
              <a:t> </a:t>
            </a:r>
            <a:r>
              <a:t>forma</a:t>
            </a:r>
            <a:r>
              <a:rPr spc="52"/>
              <a:t> </a:t>
            </a:r>
            <a:r>
              <a:t>associata</a:t>
            </a:r>
            <a:r>
              <a:rPr spc="60"/>
              <a:t> </a:t>
            </a:r>
            <a:r>
              <a:rPr spc="-30"/>
              <a:t>con</a:t>
            </a:r>
          </a:p>
        </p:txBody>
      </p:sp>
      <p:grpSp>
        <p:nvGrpSpPr>
          <p:cNvPr id="75" name="Raggruppa"/>
          <p:cNvGrpSpPr/>
          <p:nvPr/>
        </p:nvGrpSpPr>
        <p:grpSpPr>
          <a:xfrm>
            <a:off x="13674385" y="12602745"/>
            <a:ext cx="10179760" cy="666721"/>
            <a:chOff x="0" y="0"/>
            <a:chExt cx="10179759" cy="666719"/>
          </a:xfrm>
        </p:grpSpPr>
        <p:pic>
          <p:nvPicPr>
            <p:cNvPr id="69" name="image1.jpeg" descr="image1.jpe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8605977" y="0"/>
              <a:ext cx="1573783" cy="6667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70" name="image2.png" descr="image2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84171"/>
              <a:ext cx="1734730" cy="49837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71" name="image3.png" descr="image3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2111146" y="84342"/>
              <a:ext cx="1573784" cy="49803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72" name="image4.png" descr="image4.pn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4061348" y="194"/>
              <a:ext cx="1406692" cy="66633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73" name="image5.png" descr="image5.png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5762256" y="88887"/>
              <a:ext cx="1039002" cy="48894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74" name="image6.png" descr="image6.png"/>
            <p:cNvPicPr>
              <a:picLocks noChangeAspect="1"/>
            </p:cNvPicPr>
            <p:nvPr/>
          </p:nvPicPr>
          <p:blipFill>
            <a:blip r:embed="rId8">
              <a:extLst/>
            </a:blip>
            <a:stretch>
              <a:fillRect/>
            </a:stretch>
          </p:blipFill>
          <p:spPr>
            <a:xfrm>
              <a:off x="7095477" y="43439"/>
              <a:ext cx="1406693" cy="57984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76" name="image7.png" descr="image7.png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11691406" y="12587907"/>
            <a:ext cx="1473922" cy="696397"/>
          </a:xfrm>
          <a:prstGeom prst="rect">
            <a:avLst/>
          </a:prstGeom>
          <a:ln w="12700">
            <a:miter lim="400000"/>
          </a:ln>
        </p:spPr>
      </p:pic>
      <p:pic>
        <p:nvPicPr>
          <p:cNvPr id="77" name="Immagine" descr="Immagine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355543" y="12680850"/>
            <a:ext cx="1698229" cy="510510"/>
          </a:xfrm>
          <a:prstGeom prst="rect">
            <a:avLst/>
          </a:prstGeom>
          <a:ln w="12700">
            <a:miter lim="400000"/>
          </a:ln>
        </p:spPr>
      </p:pic>
      <p:pic>
        <p:nvPicPr>
          <p:cNvPr id="78" name="Immagine" descr="Immagine"/>
          <p:cNvPicPr>
            <a:picLocks noChangeAspect="1"/>
          </p:cNvPicPr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2323951" y="12685962"/>
            <a:ext cx="2635826" cy="500286"/>
          </a:xfrm>
          <a:prstGeom prst="rect">
            <a:avLst/>
          </a:prstGeom>
          <a:ln w="12700">
            <a:miter lim="400000"/>
          </a:ln>
        </p:spPr>
      </p:pic>
      <p:sp>
        <p:nvSpPr>
          <p:cNvPr id="79" name="object 35"/>
          <p:cNvSpPr txBox="1"/>
          <p:nvPr/>
        </p:nvSpPr>
        <p:spPr>
          <a:xfrm>
            <a:off x="11691406" y="12361370"/>
            <a:ext cx="1573783" cy="172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indent="12700">
              <a:defRPr b="1" sz="12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Capofila</a:t>
            </a:r>
          </a:p>
        </p:txBody>
      </p:sp>
      <p:pic>
        <p:nvPicPr>
          <p:cNvPr id="80" name="coesione-2.png" descr="coesione-2.png"/>
          <p:cNvPicPr>
            <a:picLocks noChangeAspect="1"/>
          </p:cNvPicPr>
          <p:nvPr/>
        </p:nvPicPr>
        <p:blipFill>
          <a:blip r:embed="rId12">
            <a:extLst/>
          </a:blip>
          <a:stretch>
            <a:fillRect/>
          </a:stretch>
        </p:blipFill>
        <p:spPr>
          <a:xfrm>
            <a:off x="5179155" y="12471913"/>
            <a:ext cx="2151519" cy="82678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83" name="Raggruppa"/>
          <p:cNvGrpSpPr/>
          <p:nvPr/>
        </p:nvGrpSpPr>
        <p:grpSpPr>
          <a:xfrm>
            <a:off x="7597099" y="12570786"/>
            <a:ext cx="1416771" cy="730639"/>
            <a:chOff x="0" y="0"/>
            <a:chExt cx="1416769" cy="730638"/>
          </a:xfrm>
        </p:grpSpPr>
        <p:pic>
          <p:nvPicPr>
            <p:cNvPr id="81" name="Stemma_RegioneSiciliana.jpg" descr="Stemma_RegioneSiciliana.jpg"/>
            <p:cNvPicPr>
              <a:picLocks noChangeAspect="1"/>
            </p:cNvPicPr>
            <p:nvPr/>
          </p:nvPicPr>
          <p:blipFill>
            <a:blip r:embed="rId13">
              <a:extLst/>
            </a:blip>
            <a:stretch>
              <a:fillRect/>
            </a:stretch>
          </p:blipFill>
          <p:spPr>
            <a:xfrm>
              <a:off x="0" y="0"/>
              <a:ext cx="570850" cy="73063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82" name="object 35"/>
            <p:cNvSpPr txBox="1"/>
            <p:nvPr/>
          </p:nvSpPr>
          <p:spPr>
            <a:xfrm>
              <a:off x="686359" y="139486"/>
              <a:ext cx="730411" cy="3506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/>
            <a:p>
              <a:pPr indent="12700">
                <a:defRPr b="1" sz="1200">
                  <a:latin typeface="Arial"/>
                  <a:ea typeface="Arial"/>
                  <a:cs typeface="Arial"/>
                  <a:sym typeface="Arial"/>
                </a:defRPr>
              </a:pPr>
              <a:r>
                <a:t>Regione</a:t>
              </a:r>
            </a:p>
            <a:p>
              <a:pPr indent="12700">
                <a:defRPr b="1" sz="1200">
                  <a:latin typeface="Arial"/>
                  <a:ea typeface="Arial"/>
                  <a:cs typeface="Arial"/>
                  <a:sym typeface="Arial"/>
                </a:defRPr>
              </a:pPr>
              <a:r>
                <a:t>Siciliana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object 31"/>
          <p:cNvSpPr txBox="1"/>
          <p:nvPr/>
        </p:nvSpPr>
        <p:spPr>
          <a:xfrm>
            <a:off x="911364" y="1046031"/>
            <a:ext cx="5204900" cy="9428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lnSpc>
                <a:spcPts val="2500"/>
              </a:lnSpc>
              <a:spcBef>
                <a:spcPts val="100"/>
              </a:spcBef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Dottorato</a:t>
            </a:r>
            <a:r>
              <a:rPr spc="150"/>
              <a:t> </a:t>
            </a:r>
            <a:r>
              <a:t>di</a:t>
            </a:r>
            <a:r>
              <a:rPr spc="104"/>
              <a:t> </a:t>
            </a:r>
            <a:r>
              <a:t>ricerca</a:t>
            </a:r>
            <a:r>
              <a:rPr spc="216"/>
              <a:t> </a:t>
            </a:r>
            <a:r>
              <a:rPr spc="-27"/>
              <a:t>in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Scienze</a:t>
            </a:r>
            <a:r>
              <a:rPr spc="155"/>
              <a:t> </a:t>
            </a:r>
            <a:r>
              <a:t>della</a:t>
            </a:r>
            <a:r>
              <a:rPr spc="111"/>
              <a:t> </a:t>
            </a:r>
            <a:r>
              <a:t>produzione</a:t>
            </a:r>
            <a:r>
              <a:rPr spc="122"/>
              <a:t> </a:t>
            </a:r>
            <a:r>
              <a:rPr spc="-11"/>
              <a:t>artistica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e</a:t>
            </a:r>
            <a:r>
              <a:rPr spc="122"/>
              <a:t> </a:t>
            </a:r>
            <a:r>
              <a:t>del</a:t>
            </a:r>
            <a:r>
              <a:rPr spc="150"/>
              <a:t> </a:t>
            </a:r>
            <a:r>
              <a:t>patrimonio,</a:t>
            </a:r>
            <a:r>
              <a:rPr spc="122"/>
              <a:t> </a:t>
            </a:r>
            <a:r>
              <a:t>XL</a:t>
            </a:r>
            <a:r>
              <a:rPr spc="104"/>
              <a:t> </a:t>
            </a:r>
            <a:r>
              <a:t>ciclo</a:t>
            </a:r>
            <a:r>
              <a:rPr spc="104"/>
              <a:t> </a:t>
            </a:r>
            <a:r>
              <a:t>(I</a:t>
            </a:r>
            <a:r>
              <a:rPr spc="11"/>
              <a:t> </a:t>
            </a:r>
            <a:r>
              <a:t>ciclo</a:t>
            </a:r>
            <a:r>
              <a:rPr spc="83"/>
              <a:t> </a:t>
            </a:r>
            <a:r>
              <a:rPr spc="-11"/>
              <a:t>AFAM)</a:t>
            </a:r>
          </a:p>
        </p:txBody>
      </p:sp>
      <p:sp>
        <p:nvSpPr>
          <p:cNvPr id="86" name="object 32"/>
          <p:cNvSpPr txBox="1"/>
          <p:nvPr/>
        </p:nvSpPr>
        <p:spPr>
          <a:xfrm>
            <a:off x="749265" y="9982289"/>
            <a:ext cx="3756957" cy="2837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>
                <a:latin typeface="Arial"/>
                <a:ea typeface="Arial"/>
                <a:cs typeface="Arial"/>
                <a:sym typeface="Arial"/>
              </a:defRPr>
            </a:pPr>
            <a:r>
              <a:t>Dottorand*</a:t>
            </a:r>
            <a:r>
              <a:rPr spc="194"/>
              <a:t> </a:t>
            </a:r>
            <a:r>
              <a:rPr b="1"/>
              <a:t>Nome</a:t>
            </a:r>
            <a:r>
              <a:rPr b="1" spc="254"/>
              <a:t> </a:t>
            </a:r>
            <a:r>
              <a:rPr b="1" spc="-11"/>
              <a:t>Cognome</a:t>
            </a:r>
          </a:p>
        </p:txBody>
      </p:sp>
      <p:sp>
        <p:nvSpPr>
          <p:cNvPr id="87" name="object 33"/>
          <p:cNvSpPr txBox="1"/>
          <p:nvPr/>
        </p:nvSpPr>
        <p:spPr>
          <a:xfrm>
            <a:off x="5734337" y="9982289"/>
            <a:ext cx="3742322" cy="2837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>
                <a:latin typeface="Arial"/>
                <a:ea typeface="Arial"/>
                <a:cs typeface="Arial"/>
                <a:sym typeface="Arial"/>
              </a:defRPr>
            </a:pPr>
            <a:r>
              <a:t>Supervisor</a:t>
            </a:r>
            <a:r>
              <a:rPr spc="166"/>
              <a:t> </a:t>
            </a:r>
            <a:r>
              <a:rPr b="1"/>
              <a:t>Nome</a:t>
            </a:r>
            <a:r>
              <a:rPr b="1" spc="187"/>
              <a:t> </a:t>
            </a:r>
            <a:r>
              <a:rPr b="1" spc="-11"/>
              <a:t>Cognome</a:t>
            </a:r>
          </a:p>
        </p:txBody>
      </p:sp>
      <p:sp>
        <p:nvSpPr>
          <p:cNvPr id="88" name="object 34"/>
          <p:cNvSpPr txBox="1"/>
          <p:nvPr/>
        </p:nvSpPr>
        <p:spPr>
          <a:xfrm>
            <a:off x="911364" y="5779987"/>
            <a:ext cx="14402794" cy="9798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indent="12700">
              <a:spcBef>
                <a:spcPts val="100"/>
              </a:spcBef>
              <a:defRPr spc="-11" sz="6600"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pPr/>
            <a:r>
              <a:t>Titolo del progetto di ricerca</a:t>
            </a:r>
          </a:p>
        </p:txBody>
      </p:sp>
      <p:sp>
        <p:nvSpPr>
          <p:cNvPr id="89" name="object 2"/>
          <p:cNvSpPr txBox="1"/>
          <p:nvPr/>
        </p:nvSpPr>
        <p:spPr>
          <a:xfrm>
            <a:off x="16444199" y="1046031"/>
            <a:ext cx="7041786" cy="6253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lnSpc>
                <a:spcPts val="2500"/>
              </a:lnSpc>
              <a:spcBef>
                <a:spcPts val="100"/>
              </a:spcBef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Curriculum</a:t>
            </a:r>
            <a:r>
              <a:rPr spc="111"/>
              <a:t> </a:t>
            </a:r>
            <a:r>
              <a:rPr spc="-55"/>
              <a:t>2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Design della comunicazione visiva e utilità pubblica.</a:t>
            </a:r>
          </a:p>
        </p:txBody>
      </p:sp>
      <p:sp>
        <p:nvSpPr>
          <p:cNvPr id="90" name="object 32"/>
          <p:cNvSpPr/>
          <p:nvPr/>
        </p:nvSpPr>
        <p:spPr>
          <a:xfrm>
            <a:off x="0" y="12039682"/>
            <a:ext cx="24384000" cy="23080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5452" tIns="55452" rIns="55452" bIns="55452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91" name="Rettangolo"/>
          <p:cNvSpPr/>
          <p:nvPr/>
        </p:nvSpPr>
        <p:spPr>
          <a:xfrm>
            <a:off x="-7934" y="12062718"/>
            <a:ext cx="24399868" cy="171862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5451" tIns="55451" rIns="55451" bIns="55451" anchor="ctr"/>
          <a:lstStyle/>
          <a:p>
            <a:pPr/>
          </a:p>
        </p:txBody>
      </p:sp>
      <p:sp>
        <p:nvSpPr>
          <p:cNvPr id="92" name="object 35"/>
          <p:cNvSpPr txBox="1"/>
          <p:nvPr/>
        </p:nvSpPr>
        <p:spPr>
          <a:xfrm>
            <a:off x="13674385" y="12361370"/>
            <a:ext cx="1831436" cy="172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defRPr b="1" sz="1200">
                <a:latin typeface="Arial"/>
                <a:ea typeface="Arial"/>
                <a:cs typeface="Arial"/>
                <a:sym typeface="Arial"/>
              </a:defRPr>
            </a:pPr>
            <a:r>
              <a:t>In</a:t>
            </a:r>
            <a:r>
              <a:rPr spc="12"/>
              <a:t> </a:t>
            </a:r>
            <a:r>
              <a:t>forma</a:t>
            </a:r>
            <a:r>
              <a:rPr spc="52"/>
              <a:t> </a:t>
            </a:r>
            <a:r>
              <a:t>associata</a:t>
            </a:r>
            <a:r>
              <a:rPr spc="60"/>
              <a:t> </a:t>
            </a:r>
            <a:r>
              <a:rPr spc="-30"/>
              <a:t>con</a:t>
            </a:r>
          </a:p>
        </p:txBody>
      </p:sp>
      <p:grpSp>
        <p:nvGrpSpPr>
          <p:cNvPr id="99" name="Raggruppa"/>
          <p:cNvGrpSpPr/>
          <p:nvPr/>
        </p:nvGrpSpPr>
        <p:grpSpPr>
          <a:xfrm>
            <a:off x="13674385" y="12602745"/>
            <a:ext cx="10179760" cy="666721"/>
            <a:chOff x="0" y="0"/>
            <a:chExt cx="10179759" cy="666719"/>
          </a:xfrm>
        </p:grpSpPr>
        <p:pic>
          <p:nvPicPr>
            <p:cNvPr id="93" name="image1.jpeg" descr="image1.jpe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8605977" y="0"/>
              <a:ext cx="1573783" cy="6667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94" name="image2.png" descr="image2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84171"/>
              <a:ext cx="1734730" cy="49837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95" name="image3.png" descr="image3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2111146" y="84342"/>
              <a:ext cx="1573784" cy="49803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96" name="image4.png" descr="image4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4061348" y="194"/>
              <a:ext cx="1406692" cy="66633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97" name="image5.png" descr="image5.pn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5762256" y="88887"/>
              <a:ext cx="1039002" cy="48894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98" name="image6.png" descr="image6.png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7095477" y="43439"/>
              <a:ext cx="1406693" cy="57984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100" name="image7.png" descr="image7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1691406" y="12587907"/>
            <a:ext cx="1473922" cy="696397"/>
          </a:xfrm>
          <a:prstGeom prst="rect">
            <a:avLst/>
          </a:prstGeom>
          <a:ln w="12700">
            <a:miter lim="400000"/>
          </a:ln>
        </p:spPr>
      </p:pic>
      <p:pic>
        <p:nvPicPr>
          <p:cNvPr id="101" name="Immagine" descr="Immagine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355543" y="12680850"/>
            <a:ext cx="1698229" cy="510510"/>
          </a:xfrm>
          <a:prstGeom prst="rect">
            <a:avLst/>
          </a:prstGeom>
          <a:ln w="12700">
            <a:miter lim="400000"/>
          </a:ln>
        </p:spPr>
      </p:pic>
      <p:pic>
        <p:nvPicPr>
          <p:cNvPr id="102" name="Immagine" descr="Immagine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2323951" y="12685962"/>
            <a:ext cx="2635826" cy="500286"/>
          </a:xfrm>
          <a:prstGeom prst="rect">
            <a:avLst/>
          </a:prstGeom>
          <a:ln w="12700">
            <a:miter lim="400000"/>
          </a:ln>
        </p:spPr>
      </p:pic>
      <p:sp>
        <p:nvSpPr>
          <p:cNvPr id="103" name="object 35"/>
          <p:cNvSpPr txBox="1"/>
          <p:nvPr/>
        </p:nvSpPr>
        <p:spPr>
          <a:xfrm>
            <a:off x="11691406" y="12361370"/>
            <a:ext cx="1573783" cy="172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indent="12700">
              <a:defRPr b="1" sz="12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Capofila</a:t>
            </a:r>
          </a:p>
        </p:txBody>
      </p:sp>
      <p:pic>
        <p:nvPicPr>
          <p:cNvPr id="104" name="coesione-2.png" descr="coesione-2.png"/>
          <p:cNvPicPr>
            <a:picLocks noChangeAspect="1"/>
          </p:cNvPicPr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5179155" y="12471913"/>
            <a:ext cx="2151519" cy="82678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07" name="Raggruppa"/>
          <p:cNvGrpSpPr/>
          <p:nvPr/>
        </p:nvGrpSpPr>
        <p:grpSpPr>
          <a:xfrm>
            <a:off x="7597099" y="12570786"/>
            <a:ext cx="1416771" cy="730639"/>
            <a:chOff x="0" y="0"/>
            <a:chExt cx="1416769" cy="730638"/>
          </a:xfrm>
        </p:grpSpPr>
        <p:pic>
          <p:nvPicPr>
            <p:cNvPr id="105" name="Stemma_RegioneSiciliana.jpg" descr="Stemma_RegioneSiciliana.jpg"/>
            <p:cNvPicPr>
              <a:picLocks noChangeAspect="1"/>
            </p:cNvPicPr>
            <p:nvPr/>
          </p:nvPicPr>
          <p:blipFill>
            <a:blip r:embed="rId12">
              <a:extLst/>
            </a:blip>
            <a:stretch>
              <a:fillRect/>
            </a:stretch>
          </p:blipFill>
          <p:spPr>
            <a:xfrm>
              <a:off x="0" y="0"/>
              <a:ext cx="570850" cy="73063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06" name="object 35"/>
            <p:cNvSpPr txBox="1"/>
            <p:nvPr/>
          </p:nvSpPr>
          <p:spPr>
            <a:xfrm>
              <a:off x="686359" y="139486"/>
              <a:ext cx="730411" cy="3506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/>
            <a:p>
              <a:pPr indent="12700">
                <a:defRPr b="1" sz="1200">
                  <a:latin typeface="Arial"/>
                  <a:ea typeface="Arial"/>
                  <a:cs typeface="Arial"/>
                  <a:sym typeface="Arial"/>
                </a:defRPr>
              </a:pPr>
              <a:r>
                <a:t>Regione</a:t>
              </a:r>
            </a:p>
            <a:p>
              <a:pPr indent="12700">
                <a:defRPr b="1" sz="1200">
                  <a:latin typeface="Arial"/>
                  <a:ea typeface="Arial"/>
                  <a:cs typeface="Arial"/>
                  <a:sym typeface="Arial"/>
                </a:defRPr>
              </a:pPr>
              <a:r>
                <a:t>Siciliana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object 31"/>
          <p:cNvSpPr txBox="1"/>
          <p:nvPr/>
        </p:nvSpPr>
        <p:spPr>
          <a:xfrm>
            <a:off x="911364" y="1046031"/>
            <a:ext cx="5204900" cy="9428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lnSpc>
                <a:spcPts val="2500"/>
              </a:lnSpc>
              <a:spcBef>
                <a:spcPts val="100"/>
              </a:spcBef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Dottorato</a:t>
            </a:r>
            <a:r>
              <a:rPr spc="150"/>
              <a:t> </a:t>
            </a:r>
            <a:r>
              <a:t>di</a:t>
            </a:r>
            <a:r>
              <a:rPr spc="104"/>
              <a:t> </a:t>
            </a:r>
            <a:r>
              <a:t>ricerca</a:t>
            </a:r>
            <a:r>
              <a:rPr spc="216"/>
              <a:t> </a:t>
            </a:r>
            <a:r>
              <a:rPr spc="-27"/>
              <a:t>in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Scienze</a:t>
            </a:r>
            <a:r>
              <a:rPr spc="155"/>
              <a:t> </a:t>
            </a:r>
            <a:r>
              <a:t>della</a:t>
            </a:r>
            <a:r>
              <a:rPr spc="111"/>
              <a:t> </a:t>
            </a:r>
            <a:r>
              <a:t>produzione</a:t>
            </a:r>
            <a:r>
              <a:rPr spc="122"/>
              <a:t> </a:t>
            </a:r>
            <a:r>
              <a:rPr spc="-11"/>
              <a:t>artistica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e</a:t>
            </a:r>
            <a:r>
              <a:rPr spc="122"/>
              <a:t> </a:t>
            </a:r>
            <a:r>
              <a:t>del</a:t>
            </a:r>
            <a:r>
              <a:rPr spc="150"/>
              <a:t> </a:t>
            </a:r>
            <a:r>
              <a:t>patrimonio,</a:t>
            </a:r>
            <a:r>
              <a:rPr spc="122"/>
              <a:t> </a:t>
            </a:r>
            <a:r>
              <a:t>XL ciclo</a:t>
            </a:r>
            <a:r>
              <a:rPr spc="104"/>
              <a:t> </a:t>
            </a:r>
            <a:r>
              <a:t>(I</a:t>
            </a:r>
            <a:r>
              <a:rPr spc="11"/>
              <a:t> </a:t>
            </a:r>
            <a:r>
              <a:t>ciclo</a:t>
            </a:r>
            <a:r>
              <a:rPr spc="83"/>
              <a:t> </a:t>
            </a:r>
            <a:r>
              <a:rPr spc="-11"/>
              <a:t>AFAM)</a:t>
            </a:r>
          </a:p>
        </p:txBody>
      </p:sp>
      <p:sp>
        <p:nvSpPr>
          <p:cNvPr id="110" name="object 34"/>
          <p:cNvSpPr txBox="1"/>
          <p:nvPr/>
        </p:nvSpPr>
        <p:spPr>
          <a:xfrm>
            <a:off x="885963" y="2960586"/>
            <a:ext cx="21484732" cy="9798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indent="12700">
              <a:spcBef>
                <a:spcPts val="100"/>
              </a:spcBef>
              <a:defRPr spc="-11" sz="6600"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pPr/>
            <a:r>
              <a:t>Domanda di ricerca ed eventuali modifiche motivate</a:t>
            </a:r>
          </a:p>
        </p:txBody>
      </p:sp>
      <p:sp>
        <p:nvSpPr>
          <p:cNvPr id="111" name="object 2"/>
          <p:cNvSpPr txBox="1"/>
          <p:nvPr/>
        </p:nvSpPr>
        <p:spPr>
          <a:xfrm>
            <a:off x="16444199" y="1046031"/>
            <a:ext cx="7041786" cy="6253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lnSpc>
                <a:spcPts val="2500"/>
              </a:lnSpc>
              <a:spcBef>
                <a:spcPts val="100"/>
              </a:spcBef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Curriculum</a:t>
            </a:r>
            <a:r>
              <a:rPr spc="111"/>
              <a:t> </a:t>
            </a:r>
            <a:r>
              <a:rPr spc="-55"/>
              <a:t>2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Design della comunicazione visiva e utilità pubblica.</a:t>
            </a:r>
          </a:p>
        </p:txBody>
      </p:sp>
      <p:sp>
        <p:nvSpPr>
          <p:cNvPr id="112" name="Che cos’è una domanda di ricerca?…"/>
          <p:cNvSpPr txBox="1"/>
          <p:nvPr/>
        </p:nvSpPr>
        <p:spPr>
          <a:xfrm>
            <a:off x="866054" y="5432417"/>
            <a:ext cx="22545707" cy="67403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5451" tIns="55451" rIns="55451" bIns="55451">
            <a:spAutoFit/>
          </a:bodyPr>
          <a:lstStyle/>
          <a:p>
            <a:pPr defTabSz="457200">
              <a:defRPr sz="3600"/>
            </a:pPr>
            <a:r>
              <a:t>Che cos’è una domanda di ricerca?</a:t>
            </a:r>
          </a:p>
          <a:p>
            <a:pPr defTabSz="457200">
              <a:defRPr sz="3600"/>
            </a:pPr>
            <a:r>
              <a:t>È il quesito centrale a cui uno studio si propone di rispondere. Si trova al centro di un’indagine sistematica e aiuta a definire chiaramente il suo processo. La domanda di ricerca è il primo passo della metodologia di studio.</a:t>
            </a:r>
          </a:p>
          <a:p>
            <a:pPr defTabSz="457200">
              <a:defRPr sz="3600"/>
            </a:pPr>
            <a:r>
              <a:t>Ragion per cui, in questa slide devi sintetizzare l’obiettivo della tua ricerca, che deve essere Nuova, Creativa, Incerta, Sistematica, Trasferibile e/o Riproducibile, sempre fondata sulla letteratura accademica allo scopo di ampliare le conoscenze esistenti nel campo specifico dove è innestata.</a:t>
            </a:r>
          </a:p>
          <a:p>
            <a:pPr defTabSz="457200">
              <a:defRPr sz="3600"/>
            </a:pPr>
            <a:r>
              <a:t>Il riferimento d’indirizzo è il Manuale di Frascati, in particolare il punto 2.7.</a:t>
            </a:r>
          </a:p>
          <a:p>
            <a:pPr defTabSz="457200">
              <a:defRPr sz="3600"/>
            </a:pPr>
          </a:p>
          <a:p>
            <a:pPr defTabSz="457200">
              <a:defRPr sz="3600"/>
            </a:pPr>
            <a:r>
              <a:t>Cfr. Manuale di Frascati 2015 _Linee Guida per la Raccolta e la Trasmissione dei Dati su Ricerca e Sviluppo Sperimentale [ERRE PUBLISHING, 2022, ISBN 978-88-945964-1-0]</a:t>
            </a:r>
            <a:endParaRPr sz="4100"/>
          </a:p>
        </p:txBody>
      </p:sp>
      <p:sp>
        <p:nvSpPr>
          <p:cNvPr id="113" name="object 32"/>
          <p:cNvSpPr/>
          <p:nvPr/>
        </p:nvSpPr>
        <p:spPr>
          <a:xfrm>
            <a:off x="0" y="12039682"/>
            <a:ext cx="24384000" cy="23080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5452" tIns="55452" rIns="55452" bIns="55452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114" name="Rettangolo"/>
          <p:cNvSpPr/>
          <p:nvPr/>
        </p:nvSpPr>
        <p:spPr>
          <a:xfrm>
            <a:off x="-7934" y="12062718"/>
            <a:ext cx="24399868" cy="171862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5451" tIns="55451" rIns="55451" bIns="55451" anchor="ctr"/>
          <a:lstStyle/>
          <a:p>
            <a:pPr/>
          </a:p>
        </p:txBody>
      </p:sp>
      <p:sp>
        <p:nvSpPr>
          <p:cNvPr id="115" name="object 35"/>
          <p:cNvSpPr txBox="1"/>
          <p:nvPr/>
        </p:nvSpPr>
        <p:spPr>
          <a:xfrm>
            <a:off x="13674385" y="12361370"/>
            <a:ext cx="1831436" cy="172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defRPr b="1" sz="1200">
                <a:latin typeface="Arial"/>
                <a:ea typeface="Arial"/>
                <a:cs typeface="Arial"/>
                <a:sym typeface="Arial"/>
              </a:defRPr>
            </a:pPr>
            <a:r>
              <a:t>In</a:t>
            </a:r>
            <a:r>
              <a:rPr spc="12"/>
              <a:t> </a:t>
            </a:r>
            <a:r>
              <a:t>forma</a:t>
            </a:r>
            <a:r>
              <a:rPr spc="52"/>
              <a:t> </a:t>
            </a:r>
            <a:r>
              <a:t>associata</a:t>
            </a:r>
            <a:r>
              <a:rPr spc="60"/>
              <a:t> </a:t>
            </a:r>
            <a:r>
              <a:rPr spc="-30"/>
              <a:t>con</a:t>
            </a:r>
          </a:p>
        </p:txBody>
      </p:sp>
      <p:grpSp>
        <p:nvGrpSpPr>
          <p:cNvPr id="122" name="Raggruppa"/>
          <p:cNvGrpSpPr/>
          <p:nvPr/>
        </p:nvGrpSpPr>
        <p:grpSpPr>
          <a:xfrm>
            <a:off x="13674385" y="12602745"/>
            <a:ext cx="10179760" cy="666721"/>
            <a:chOff x="0" y="0"/>
            <a:chExt cx="10179759" cy="666719"/>
          </a:xfrm>
        </p:grpSpPr>
        <p:pic>
          <p:nvPicPr>
            <p:cNvPr id="116" name="image1.jpeg" descr="image1.jpe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8605977" y="0"/>
              <a:ext cx="1573783" cy="6667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17" name="image2.png" descr="image2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84171"/>
              <a:ext cx="1734730" cy="49837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18" name="image3.png" descr="image3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2111146" y="84342"/>
              <a:ext cx="1573784" cy="49803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19" name="image4.png" descr="image4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4061348" y="194"/>
              <a:ext cx="1406692" cy="66633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20" name="image5.png" descr="image5.pn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5762256" y="88887"/>
              <a:ext cx="1039002" cy="48894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21" name="image6.png" descr="image6.png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7095477" y="43439"/>
              <a:ext cx="1406693" cy="57984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123" name="image7.png" descr="image7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1691406" y="12587907"/>
            <a:ext cx="1473922" cy="696397"/>
          </a:xfrm>
          <a:prstGeom prst="rect">
            <a:avLst/>
          </a:prstGeom>
          <a:ln w="12700">
            <a:miter lim="400000"/>
          </a:ln>
        </p:spPr>
      </p:pic>
      <p:pic>
        <p:nvPicPr>
          <p:cNvPr id="124" name="Immagine" descr="Immagine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355543" y="12680850"/>
            <a:ext cx="1698229" cy="510510"/>
          </a:xfrm>
          <a:prstGeom prst="rect">
            <a:avLst/>
          </a:prstGeom>
          <a:ln w="12700">
            <a:miter lim="400000"/>
          </a:ln>
        </p:spPr>
      </p:pic>
      <p:pic>
        <p:nvPicPr>
          <p:cNvPr id="125" name="Immagine" descr="Immagine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2323951" y="12685962"/>
            <a:ext cx="2635826" cy="500286"/>
          </a:xfrm>
          <a:prstGeom prst="rect">
            <a:avLst/>
          </a:prstGeom>
          <a:ln w="12700">
            <a:miter lim="400000"/>
          </a:ln>
        </p:spPr>
      </p:pic>
      <p:sp>
        <p:nvSpPr>
          <p:cNvPr id="126" name="object 35"/>
          <p:cNvSpPr txBox="1"/>
          <p:nvPr/>
        </p:nvSpPr>
        <p:spPr>
          <a:xfrm>
            <a:off x="11691406" y="12361370"/>
            <a:ext cx="1573783" cy="172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indent="12700">
              <a:defRPr b="1" sz="12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Capofila</a:t>
            </a:r>
          </a:p>
        </p:txBody>
      </p:sp>
      <p:pic>
        <p:nvPicPr>
          <p:cNvPr id="127" name="coesione-2.png" descr="coesione-2.png"/>
          <p:cNvPicPr>
            <a:picLocks noChangeAspect="1"/>
          </p:cNvPicPr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5179155" y="12471913"/>
            <a:ext cx="2151519" cy="82678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30" name="Raggruppa"/>
          <p:cNvGrpSpPr/>
          <p:nvPr/>
        </p:nvGrpSpPr>
        <p:grpSpPr>
          <a:xfrm>
            <a:off x="7597099" y="12570786"/>
            <a:ext cx="1416771" cy="730639"/>
            <a:chOff x="0" y="0"/>
            <a:chExt cx="1416769" cy="730638"/>
          </a:xfrm>
        </p:grpSpPr>
        <p:pic>
          <p:nvPicPr>
            <p:cNvPr id="128" name="Stemma_RegioneSiciliana.jpg" descr="Stemma_RegioneSiciliana.jpg"/>
            <p:cNvPicPr>
              <a:picLocks noChangeAspect="1"/>
            </p:cNvPicPr>
            <p:nvPr/>
          </p:nvPicPr>
          <p:blipFill>
            <a:blip r:embed="rId12">
              <a:extLst/>
            </a:blip>
            <a:stretch>
              <a:fillRect/>
            </a:stretch>
          </p:blipFill>
          <p:spPr>
            <a:xfrm>
              <a:off x="0" y="0"/>
              <a:ext cx="570850" cy="73063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29" name="object 35"/>
            <p:cNvSpPr txBox="1"/>
            <p:nvPr/>
          </p:nvSpPr>
          <p:spPr>
            <a:xfrm>
              <a:off x="686359" y="139486"/>
              <a:ext cx="730411" cy="3506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/>
            <a:p>
              <a:pPr indent="12700">
                <a:defRPr b="1" sz="1200">
                  <a:latin typeface="Arial"/>
                  <a:ea typeface="Arial"/>
                  <a:cs typeface="Arial"/>
                  <a:sym typeface="Arial"/>
                </a:defRPr>
              </a:pPr>
              <a:r>
                <a:t>Regione</a:t>
              </a:r>
            </a:p>
            <a:p>
              <a:pPr indent="12700">
                <a:defRPr b="1" sz="1200">
                  <a:latin typeface="Arial"/>
                  <a:ea typeface="Arial"/>
                  <a:cs typeface="Arial"/>
                  <a:sym typeface="Arial"/>
                </a:defRPr>
              </a:pPr>
              <a:r>
                <a:t>Siciliana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object 31"/>
          <p:cNvSpPr txBox="1"/>
          <p:nvPr/>
        </p:nvSpPr>
        <p:spPr>
          <a:xfrm>
            <a:off x="911364" y="1046031"/>
            <a:ext cx="5204900" cy="9428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lnSpc>
                <a:spcPts val="2500"/>
              </a:lnSpc>
              <a:spcBef>
                <a:spcPts val="100"/>
              </a:spcBef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Dottorato</a:t>
            </a:r>
            <a:r>
              <a:rPr spc="150"/>
              <a:t> </a:t>
            </a:r>
            <a:r>
              <a:t>di</a:t>
            </a:r>
            <a:r>
              <a:rPr spc="104"/>
              <a:t> </a:t>
            </a:r>
            <a:r>
              <a:t>ricerca</a:t>
            </a:r>
            <a:r>
              <a:rPr spc="216"/>
              <a:t> </a:t>
            </a:r>
            <a:r>
              <a:rPr spc="-27"/>
              <a:t>in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Scienze</a:t>
            </a:r>
            <a:r>
              <a:rPr spc="155"/>
              <a:t> </a:t>
            </a:r>
            <a:r>
              <a:t>della</a:t>
            </a:r>
            <a:r>
              <a:rPr spc="111"/>
              <a:t> </a:t>
            </a:r>
            <a:r>
              <a:t>produzione</a:t>
            </a:r>
            <a:r>
              <a:rPr spc="122"/>
              <a:t> </a:t>
            </a:r>
            <a:r>
              <a:rPr spc="-11"/>
              <a:t>artistica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e</a:t>
            </a:r>
            <a:r>
              <a:rPr spc="122"/>
              <a:t> </a:t>
            </a:r>
            <a:r>
              <a:t>del</a:t>
            </a:r>
            <a:r>
              <a:rPr spc="150"/>
              <a:t> </a:t>
            </a:r>
            <a:r>
              <a:t>patrimonio,</a:t>
            </a:r>
            <a:r>
              <a:rPr spc="122"/>
              <a:t> </a:t>
            </a:r>
            <a:r>
              <a:t>XL ciclo</a:t>
            </a:r>
            <a:r>
              <a:rPr spc="104"/>
              <a:t> </a:t>
            </a:r>
            <a:r>
              <a:t>(I ciclo</a:t>
            </a:r>
            <a:r>
              <a:rPr spc="83"/>
              <a:t> </a:t>
            </a:r>
            <a:r>
              <a:rPr spc="-11"/>
              <a:t>AFAM)</a:t>
            </a:r>
          </a:p>
        </p:txBody>
      </p:sp>
      <p:sp>
        <p:nvSpPr>
          <p:cNvPr id="133" name="object 34"/>
          <p:cNvSpPr txBox="1"/>
          <p:nvPr/>
        </p:nvSpPr>
        <p:spPr>
          <a:xfrm>
            <a:off x="885963" y="2960586"/>
            <a:ext cx="20721640" cy="19831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indent="12700">
              <a:spcBef>
                <a:spcPts val="100"/>
              </a:spcBef>
              <a:defRPr spc="-11" sz="6600"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pPr/>
            <a:r>
              <a:t>Avanzamento lavori ed eventuale aggiornamento degli obiettivi</a:t>
            </a:r>
          </a:p>
        </p:txBody>
      </p:sp>
      <p:sp>
        <p:nvSpPr>
          <p:cNvPr id="134" name="object 2"/>
          <p:cNvSpPr txBox="1"/>
          <p:nvPr/>
        </p:nvSpPr>
        <p:spPr>
          <a:xfrm>
            <a:off x="16444199" y="1046031"/>
            <a:ext cx="7041786" cy="6253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lnSpc>
                <a:spcPts val="2500"/>
              </a:lnSpc>
              <a:spcBef>
                <a:spcPts val="100"/>
              </a:spcBef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Curriculum</a:t>
            </a:r>
            <a:r>
              <a:rPr spc="111"/>
              <a:t> </a:t>
            </a:r>
            <a:r>
              <a:rPr spc="-55"/>
              <a:t>2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Design della comunicazione visiva e utilità pubblica.</a:t>
            </a:r>
          </a:p>
        </p:txBody>
      </p:sp>
      <p:sp>
        <p:nvSpPr>
          <p:cNvPr id="135" name="In questa slide ti viene chiesto di indicare l’avanzamento del tuo lavoro.…"/>
          <p:cNvSpPr txBox="1"/>
          <p:nvPr/>
        </p:nvSpPr>
        <p:spPr>
          <a:xfrm>
            <a:off x="866054" y="7495208"/>
            <a:ext cx="22545707" cy="39336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5451" tIns="55451" rIns="55451" bIns="55451">
            <a:spAutoFit/>
          </a:bodyPr>
          <a:lstStyle/>
          <a:p>
            <a:pPr defTabSz="457200">
              <a:defRPr sz="3600"/>
            </a:pPr>
            <a:r>
              <a:t>In questa slide ti viene chiesto di indicare l’avanzamento del tuo lavoro.</a:t>
            </a:r>
          </a:p>
          <a:p>
            <a:pPr defTabSz="457200">
              <a:defRPr sz="3600"/>
            </a:pPr>
            <a:r>
              <a:t>Qualora la domanda fosse mutata rispetto all’ipotesi originaria, questo è l’ambito in cui devi dare conto delle motivazioni e dell’aggiornamento degli obiettivi.</a:t>
            </a:r>
          </a:p>
          <a:p>
            <a:pPr defTabSz="457200">
              <a:defRPr sz="3600"/>
            </a:pPr>
            <a:r>
              <a:t>Nella slide precedente abbiamo richiamato alcuni concetti espressi nel Manuali di Frascati: la tua ricerca dovrà essere, tra l’altro, </a:t>
            </a:r>
            <a:r>
              <a:rPr u="sng"/>
              <a:t>Nuova</a:t>
            </a:r>
            <a:r>
              <a:t>, </a:t>
            </a:r>
            <a:r>
              <a:rPr u="sng"/>
              <a:t>Creativa</a:t>
            </a:r>
            <a:r>
              <a:t>, </a:t>
            </a:r>
            <a:r>
              <a:rPr u="sng"/>
              <a:t>Incerta</a:t>
            </a:r>
            <a:r>
              <a:t>.</a:t>
            </a:r>
            <a:r>
              <a:rPr b="1"/>
              <a:t> </a:t>
            </a:r>
            <a:r>
              <a:t>Questo perché la domanda di ricerca dalla quale si partiva è per sua natura </a:t>
            </a:r>
            <a:r>
              <a:rPr u="sng"/>
              <a:t>dinamica</a:t>
            </a:r>
            <a:r>
              <a:t>, il che significa che lo studioso può perfezionarla in corso d’opera mentre esamina la letteratura correlata e sviluppa un quadro di riferimento per il suo lavoro.</a:t>
            </a:r>
          </a:p>
        </p:txBody>
      </p:sp>
      <p:sp>
        <p:nvSpPr>
          <p:cNvPr id="136" name="object 32"/>
          <p:cNvSpPr/>
          <p:nvPr/>
        </p:nvSpPr>
        <p:spPr>
          <a:xfrm>
            <a:off x="0" y="12039682"/>
            <a:ext cx="24384000" cy="23080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5452" tIns="55452" rIns="55452" bIns="55452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137" name="Rettangolo"/>
          <p:cNvSpPr/>
          <p:nvPr/>
        </p:nvSpPr>
        <p:spPr>
          <a:xfrm>
            <a:off x="-7934" y="12062718"/>
            <a:ext cx="24399868" cy="171862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5451" tIns="55451" rIns="55451" bIns="55451" anchor="ctr"/>
          <a:lstStyle/>
          <a:p>
            <a:pPr/>
          </a:p>
        </p:txBody>
      </p:sp>
      <p:sp>
        <p:nvSpPr>
          <p:cNvPr id="138" name="object 35"/>
          <p:cNvSpPr txBox="1"/>
          <p:nvPr/>
        </p:nvSpPr>
        <p:spPr>
          <a:xfrm>
            <a:off x="13674385" y="12361370"/>
            <a:ext cx="1831436" cy="172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defRPr b="1" sz="1200">
                <a:latin typeface="Arial"/>
                <a:ea typeface="Arial"/>
                <a:cs typeface="Arial"/>
                <a:sym typeface="Arial"/>
              </a:defRPr>
            </a:pPr>
            <a:r>
              <a:t>In</a:t>
            </a:r>
            <a:r>
              <a:rPr spc="12"/>
              <a:t> </a:t>
            </a:r>
            <a:r>
              <a:t>forma</a:t>
            </a:r>
            <a:r>
              <a:rPr spc="52"/>
              <a:t> </a:t>
            </a:r>
            <a:r>
              <a:t>associata</a:t>
            </a:r>
            <a:r>
              <a:rPr spc="60"/>
              <a:t> </a:t>
            </a:r>
            <a:r>
              <a:rPr spc="-30"/>
              <a:t>con</a:t>
            </a:r>
          </a:p>
        </p:txBody>
      </p:sp>
      <p:grpSp>
        <p:nvGrpSpPr>
          <p:cNvPr id="145" name="Raggruppa"/>
          <p:cNvGrpSpPr/>
          <p:nvPr/>
        </p:nvGrpSpPr>
        <p:grpSpPr>
          <a:xfrm>
            <a:off x="13674385" y="12602745"/>
            <a:ext cx="10179760" cy="666721"/>
            <a:chOff x="0" y="0"/>
            <a:chExt cx="10179759" cy="666719"/>
          </a:xfrm>
        </p:grpSpPr>
        <p:pic>
          <p:nvPicPr>
            <p:cNvPr id="139" name="image1.jpeg" descr="image1.jpe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8605977" y="0"/>
              <a:ext cx="1573783" cy="6667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0" name="image2.png" descr="image2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84171"/>
              <a:ext cx="1734730" cy="49837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1" name="image3.png" descr="image3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2111146" y="84342"/>
              <a:ext cx="1573784" cy="49803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2" name="image4.png" descr="image4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4061348" y="194"/>
              <a:ext cx="1406692" cy="66633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3" name="image5.png" descr="image5.pn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5762256" y="88887"/>
              <a:ext cx="1039002" cy="48894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4" name="image6.png" descr="image6.png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7095477" y="43439"/>
              <a:ext cx="1406693" cy="57984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146" name="image7.png" descr="image7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1691406" y="12587907"/>
            <a:ext cx="1473922" cy="696397"/>
          </a:xfrm>
          <a:prstGeom prst="rect">
            <a:avLst/>
          </a:prstGeom>
          <a:ln w="12700">
            <a:miter lim="400000"/>
          </a:ln>
        </p:spPr>
      </p:pic>
      <p:pic>
        <p:nvPicPr>
          <p:cNvPr id="147" name="Immagine" descr="Immagine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355543" y="12680850"/>
            <a:ext cx="1698229" cy="51051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8" name="Immagine" descr="Immagine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2323951" y="12685962"/>
            <a:ext cx="2635826" cy="500286"/>
          </a:xfrm>
          <a:prstGeom prst="rect">
            <a:avLst/>
          </a:prstGeom>
          <a:ln w="12700">
            <a:miter lim="400000"/>
          </a:ln>
        </p:spPr>
      </p:pic>
      <p:sp>
        <p:nvSpPr>
          <p:cNvPr id="149" name="object 35"/>
          <p:cNvSpPr txBox="1"/>
          <p:nvPr/>
        </p:nvSpPr>
        <p:spPr>
          <a:xfrm>
            <a:off x="11691406" y="12361370"/>
            <a:ext cx="1573783" cy="172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indent="12700">
              <a:defRPr b="1" sz="12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Capofila</a:t>
            </a:r>
          </a:p>
        </p:txBody>
      </p:sp>
      <p:pic>
        <p:nvPicPr>
          <p:cNvPr id="150" name="coesione-2.png" descr="coesione-2.png"/>
          <p:cNvPicPr>
            <a:picLocks noChangeAspect="1"/>
          </p:cNvPicPr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5179155" y="12471913"/>
            <a:ext cx="2151519" cy="82678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53" name="Raggruppa"/>
          <p:cNvGrpSpPr/>
          <p:nvPr/>
        </p:nvGrpSpPr>
        <p:grpSpPr>
          <a:xfrm>
            <a:off x="7597099" y="12570786"/>
            <a:ext cx="1416771" cy="730639"/>
            <a:chOff x="0" y="0"/>
            <a:chExt cx="1416769" cy="730638"/>
          </a:xfrm>
        </p:grpSpPr>
        <p:pic>
          <p:nvPicPr>
            <p:cNvPr id="151" name="Stemma_RegioneSiciliana.jpg" descr="Stemma_RegioneSiciliana.jpg"/>
            <p:cNvPicPr>
              <a:picLocks noChangeAspect="1"/>
            </p:cNvPicPr>
            <p:nvPr/>
          </p:nvPicPr>
          <p:blipFill>
            <a:blip r:embed="rId12">
              <a:extLst/>
            </a:blip>
            <a:stretch>
              <a:fillRect/>
            </a:stretch>
          </p:blipFill>
          <p:spPr>
            <a:xfrm>
              <a:off x="0" y="0"/>
              <a:ext cx="570850" cy="73063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52" name="object 35"/>
            <p:cNvSpPr txBox="1"/>
            <p:nvPr/>
          </p:nvSpPr>
          <p:spPr>
            <a:xfrm>
              <a:off x="686359" y="139486"/>
              <a:ext cx="730411" cy="3506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/>
            <a:p>
              <a:pPr indent="12700">
                <a:defRPr b="1" sz="1200">
                  <a:latin typeface="Arial"/>
                  <a:ea typeface="Arial"/>
                  <a:cs typeface="Arial"/>
                  <a:sym typeface="Arial"/>
                </a:defRPr>
              </a:pPr>
              <a:r>
                <a:t>Regione</a:t>
              </a:r>
            </a:p>
            <a:p>
              <a:pPr indent="12700">
                <a:defRPr b="1" sz="1200">
                  <a:latin typeface="Arial"/>
                  <a:ea typeface="Arial"/>
                  <a:cs typeface="Arial"/>
                  <a:sym typeface="Arial"/>
                </a:defRPr>
              </a:pPr>
              <a:r>
                <a:t>Siciliana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object 31"/>
          <p:cNvSpPr txBox="1"/>
          <p:nvPr/>
        </p:nvSpPr>
        <p:spPr>
          <a:xfrm>
            <a:off x="911364" y="1046031"/>
            <a:ext cx="5204900" cy="9428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lnSpc>
                <a:spcPts val="2500"/>
              </a:lnSpc>
              <a:spcBef>
                <a:spcPts val="100"/>
              </a:spcBef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Dottorato</a:t>
            </a:r>
            <a:r>
              <a:rPr spc="150"/>
              <a:t> </a:t>
            </a:r>
            <a:r>
              <a:t>di</a:t>
            </a:r>
            <a:r>
              <a:rPr spc="104"/>
              <a:t> </a:t>
            </a:r>
            <a:r>
              <a:t>ricerca</a:t>
            </a:r>
            <a:r>
              <a:rPr spc="216"/>
              <a:t> </a:t>
            </a:r>
            <a:r>
              <a:rPr spc="-27"/>
              <a:t>in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Scienze</a:t>
            </a:r>
            <a:r>
              <a:rPr spc="155"/>
              <a:t> </a:t>
            </a:r>
            <a:r>
              <a:t>della</a:t>
            </a:r>
            <a:r>
              <a:rPr spc="111"/>
              <a:t> </a:t>
            </a:r>
            <a:r>
              <a:t>produzione</a:t>
            </a:r>
            <a:r>
              <a:rPr spc="122"/>
              <a:t> </a:t>
            </a:r>
            <a:r>
              <a:rPr spc="-11"/>
              <a:t>artistica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e</a:t>
            </a:r>
            <a:r>
              <a:rPr spc="122"/>
              <a:t> </a:t>
            </a:r>
            <a:r>
              <a:t>del</a:t>
            </a:r>
            <a:r>
              <a:rPr spc="150"/>
              <a:t> </a:t>
            </a:r>
            <a:r>
              <a:t>patrimonio,</a:t>
            </a:r>
            <a:r>
              <a:rPr spc="122"/>
              <a:t> </a:t>
            </a:r>
            <a:r>
              <a:t>XL</a:t>
            </a:r>
            <a:r>
              <a:rPr spc="104"/>
              <a:t> </a:t>
            </a:r>
            <a:r>
              <a:t>ciclo</a:t>
            </a:r>
            <a:r>
              <a:rPr spc="104"/>
              <a:t> </a:t>
            </a:r>
            <a:r>
              <a:t>(I ciclo</a:t>
            </a:r>
            <a:r>
              <a:rPr spc="83"/>
              <a:t> </a:t>
            </a:r>
            <a:r>
              <a:rPr spc="-11"/>
              <a:t>AFAM)</a:t>
            </a:r>
          </a:p>
        </p:txBody>
      </p:sp>
      <p:sp>
        <p:nvSpPr>
          <p:cNvPr id="156" name="object 34"/>
          <p:cNvSpPr txBox="1"/>
          <p:nvPr/>
        </p:nvSpPr>
        <p:spPr>
          <a:xfrm>
            <a:off x="885963" y="2960586"/>
            <a:ext cx="20721640" cy="19831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indent="12700">
              <a:spcBef>
                <a:spcPts val="100"/>
              </a:spcBef>
              <a:defRPr spc="-11" sz="6600"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pPr/>
            <a:r>
              <a:t>Strategie in atto per testare il progetto di ricerca (casi di studio)</a:t>
            </a:r>
          </a:p>
        </p:txBody>
      </p:sp>
      <p:sp>
        <p:nvSpPr>
          <p:cNvPr id="157" name="object 2"/>
          <p:cNvSpPr txBox="1"/>
          <p:nvPr/>
        </p:nvSpPr>
        <p:spPr>
          <a:xfrm>
            <a:off x="16444199" y="1046031"/>
            <a:ext cx="7041786" cy="6253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lnSpc>
                <a:spcPts val="2500"/>
              </a:lnSpc>
              <a:spcBef>
                <a:spcPts val="100"/>
              </a:spcBef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Curriculum</a:t>
            </a:r>
            <a:r>
              <a:rPr spc="111"/>
              <a:t> </a:t>
            </a:r>
            <a:r>
              <a:rPr spc="-55"/>
              <a:t>2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Design della comunicazione visiva e utilità pubblica.</a:t>
            </a:r>
          </a:p>
        </p:txBody>
      </p:sp>
      <p:sp>
        <p:nvSpPr>
          <p:cNvPr id="158" name="Cos’è un caso di studio?…"/>
          <p:cNvSpPr txBox="1"/>
          <p:nvPr/>
        </p:nvSpPr>
        <p:spPr>
          <a:xfrm>
            <a:off x="549245" y="7820300"/>
            <a:ext cx="20721640" cy="33875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5451" tIns="55451" rIns="55451" bIns="55451">
            <a:spAutoFit/>
          </a:bodyPr>
          <a:lstStyle/>
          <a:p>
            <a:pPr defTabSz="457200">
              <a:defRPr sz="3600"/>
            </a:pPr>
            <a:r>
              <a:t>Cos’è un caso di studio?</a:t>
            </a:r>
          </a:p>
          <a:p>
            <a:pPr defTabSz="457200">
              <a:defRPr sz="3600"/>
            </a:pPr>
            <a:r>
              <a:t>È l’insieme delle indagini teoriche ed empiriche intorno alla domanda di ricerca, condotte per ottenere dati specifici e affidabili al fine di arrivare alla comprensione approfondita di un problema specifico.</a:t>
            </a:r>
          </a:p>
          <a:p>
            <a:pPr defTabSz="457200">
              <a:defRPr sz="3600"/>
            </a:pPr>
            <a:r>
              <a:t>I casi di studio devono soddisfare il requisito fondamentale della </a:t>
            </a:r>
            <a:r>
              <a:rPr u="sng"/>
              <a:t>Sistematicità</a:t>
            </a:r>
            <a:r>
              <a:t>; essi servono altresì a verificare che la propria ricerca sia pienamente </a:t>
            </a:r>
            <a:r>
              <a:rPr u="sng"/>
              <a:t>Trasferibile e/o Riproducibile</a:t>
            </a:r>
            <a:r>
              <a:t>, oltre che </a:t>
            </a:r>
            <a:r>
              <a:rPr u="sng"/>
              <a:t>Innovativa</a:t>
            </a:r>
            <a:r>
              <a:t> rispetto allo stato dell’arte e alle best practice.</a:t>
            </a:r>
          </a:p>
        </p:txBody>
      </p:sp>
      <p:sp>
        <p:nvSpPr>
          <p:cNvPr id="159" name="object 32"/>
          <p:cNvSpPr/>
          <p:nvPr/>
        </p:nvSpPr>
        <p:spPr>
          <a:xfrm>
            <a:off x="0" y="12039682"/>
            <a:ext cx="24384000" cy="23080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5452" tIns="55452" rIns="55452" bIns="55452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160" name="Rettangolo"/>
          <p:cNvSpPr/>
          <p:nvPr/>
        </p:nvSpPr>
        <p:spPr>
          <a:xfrm>
            <a:off x="-7934" y="12062718"/>
            <a:ext cx="24399868" cy="171862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5451" tIns="55451" rIns="55451" bIns="55451" anchor="ctr"/>
          <a:lstStyle/>
          <a:p>
            <a:pPr/>
          </a:p>
        </p:txBody>
      </p:sp>
      <p:sp>
        <p:nvSpPr>
          <p:cNvPr id="161" name="object 35"/>
          <p:cNvSpPr txBox="1"/>
          <p:nvPr/>
        </p:nvSpPr>
        <p:spPr>
          <a:xfrm>
            <a:off x="13674385" y="12361370"/>
            <a:ext cx="1831436" cy="172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defRPr b="1" sz="1200">
                <a:latin typeface="Arial"/>
                <a:ea typeface="Arial"/>
                <a:cs typeface="Arial"/>
                <a:sym typeface="Arial"/>
              </a:defRPr>
            </a:pPr>
            <a:r>
              <a:t>In</a:t>
            </a:r>
            <a:r>
              <a:rPr spc="12"/>
              <a:t> </a:t>
            </a:r>
            <a:r>
              <a:t>forma</a:t>
            </a:r>
            <a:r>
              <a:rPr spc="52"/>
              <a:t> </a:t>
            </a:r>
            <a:r>
              <a:t>associata</a:t>
            </a:r>
            <a:r>
              <a:rPr spc="60"/>
              <a:t> </a:t>
            </a:r>
            <a:r>
              <a:rPr spc="-30"/>
              <a:t>con</a:t>
            </a:r>
          </a:p>
        </p:txBody>
      </p:sp>
      <p:grpSp>
        <p:nvGrpSpPr>
          <p:cNvPr id="168" name="Raggruppa"/>
          <p:cNvGrpSpPr/>
          <p:nvPr/>
        </p:nvGrpSpPr>
        <p:grpSpPr>
          <a:xfrm>
            <a:off x="13674385" y="12602745"/>
            <a:ext cx="10179760" cy="666721"/>
            <a:chOff x="0" y="0"/>
            <a:chExt cx="10179759" cy="666719"/>
          </a:xfrm>
        </p:grpSpPr>
        <p:pic>
          <p:nvPicPr>
            <p:cNvPr id="162" name="image1.jpeg" descr="image1.jpe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8605977" y="0"/>
              <a:ext cx="1573783" cy="6667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63" name="image2.png" descr="image2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84171"/>
              <a:ext cx="1734730" cy="49837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64" name="image3.png" descr="image3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2111146" y="84342"/>
              <a:ext cx="1573784" cy="49803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65" name="image4.png" descr="image4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4061348" y="194"/>
              <a:ext cx="1406692" cy="66633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66" name="image5.png" descr="image5.pn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5762256" y="88887"/>
              <a:ext cx="1039002" cy="48894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67" name="image6.png" descr="image6.png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7095477" y="43439"/>
              <a:ext cx="1406693" cy="57984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169" name="image7.png" descr="image7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1691406" y="12587907"/>
            <a:ext cx="1473922" cy="696397"/>
          </a:xfrm>
          <a:prstGeom prst="rect">
            <a:avLst/>
          </a:prstGeom>
          <a:ln w="12700">
            <a:miter lim="400000"/>
          </a:ln>
        </p:spPr>
      </p:pic>
      <p:pic>
        <p:nvPicPr>
          <p:cNvPr id="170" name="Immagine" descr="Immagine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355543" y="12680850"/>
            <a:ext cx="1698229" cy="510510"/>
          </a:xfrm>
          <a:prstGeom prst="rect">
            <a:avLst/>
          </a:prstGeom>
          <a:ln w="12700">
            <a:miter lim="400000"/>
          </a:ln>
        </p:spPr>
      </p:pic>
      <p:pic>
        <p:nvPicPr>
          <p:cNvPr id="171" name="Immagine" descr="Immagine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2323951" y="12685962"/>
            <a:ext cx="2635826" cy="500286"/>
          </a:xfrm>
          <a:prstGeom prst="rect">
            <a:avLst/>
          </a:prstGeom>
          <a:ln w="12700">
            <a:miter lim="400000"/>
          </a:ln>
        </p:spPr>
      </p:pic>
      <p:sp>
        <p:nvSpPr>
          <p:cNvPr id="172" name="object 35"/>
          <p:cNvSpPr txBox="1"/>
          <p:nvPr/>
        </p:nvSpPr>
        <p:spPr>
          <a:xfrm>
            <a:off x="11691406" y="12361370"/>
            <a:ext cx="1573783" cy="172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indent="12700">
              <a:defRPr b="1" sz="12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Capofila</a:t>
            </a:r>
          </a:p>
        </p:txBody>
      </p:sp>
      <p:pic>
        <p:nvPicPr>
          <p:cNvPr id="173" name="coesione-2.png" descr="coesione-2.png"/>
          <p:cNvPicPr>
            <a:picLocks noChangeAspect="1"/>
          </p:cNvPicPr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5179155" y="12471913"/>
            <a:ext cx="2151519" cy="82678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76" name="Raggruppa"/>
          <p:cNvGrpSpPr/>
          <p:nvPr/>
        </p:nvGrpSpPr>
        <p:grpSpPr>
          <a:xfrm>
            <a:off x="7597099" y="12570786"/>
            <a:ext cx="1416771" cy="730639"/>
            <a:chOff x="0" y="0"/>
            <a:chExt cx="1416769" cy="730638"/>
          </a:xfrm>
        </p:grpSpPr>
        <p:pic>
          <p:nvPicPr>
            <p:cNvPr id="174" name="Stemma_RegioneSiciliana.jpg" descr="Stemma_RegioneSiciliana.jpg"/>
            <p:cNvPicPr>
              <a:picLocks noChangeAspect="1"/>
            </p:cNvPicPr>
            <p:nvPr/>
          </p:nvPicPr>
          <p:blipFill>
            <a:blip r:embed="rId12">
              <a:extLst/>
            </a:blip>
            <a:stretch>
              <a:fillRect/>
            </a:stretch>
          </p:blipFill>
          <p:spPr>
            <a:xfrm>
              <a:off x="0" y="0"/>
              <a:ext cx="570850" cy="73063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75" name="object 35"/>
            <p:cNvSpPr txBox="1"/>
            <p:nvPr/>
          </p:nvSpPr>
          <p:spPr>
            <a:xfrm>
              <a:off x="686359" y="139486"/>
              <a:ext cx="730411" cy="3506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/>
            <a:p>
              <a:pPr indent="12700">
                <a:defRPr b="1" sz="1200">
                  <a:latin typeface="Arial"/>
                  <a:ea typeface="Arial"/>
                  <a:cs typeface="Arial"/>
                  <a:sym typeface="Arial"/>
                </a:defRPr>
              </a:pPr>
              <a:r>
                <a:t>Regione</a:t>
              </a:r>
            </a:p>
            <a:p>
              <a:pPr indent="12700">
                <a:defRPr b="1" sz="1200">
                  <a:latin typeface="Arial"/>
                  <a:ea typeface="Arial"/>
                  <a:cs typeface="Arial"/>
                  <a:sym typeface="Arial"/>
                </a:defRPr>
              </a:pPr>
              <a:r>
                <a:t>Siciliana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54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55452" tIns="55452" rIns="55452" bIns="55452" numCol="1" spcCol="38100" rtlCol="0" anchor="ctr" upright="0">
        <a:spAutoFit/>
      </a:bodyPr>
      <a:lstStyle>
        <a:defPPr marL="0" marR="0" indent="0" algn="l" defTabSz="1109609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54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5452" tIns="55452" rIns="55452" bIns="55452" numCol="1" spcCol="38100" rtlCol="0" anchor="t" upright="0">
        <a:spAutoFit/>
      </a:bodyPr>
      <a:lstStyle>
        <a:defPPr marL="0" marR="0" indent="0" algn="l" defTabSz="1109609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54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55452" tIns="55452" rIns="55452" bIns="55452" numCol="1" spcCol="38100" rtlCol="0" anchor="ctr" upright="0">
        <a:spAutoFit/>
      </a:bodyPr>
      <a:lstStyle>
        <a:defPPr marL="0" marR="0" indent="0" algn="l" defTabSz="1109609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54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5452" tIns="55452" rIns="55452" bIns="55452" numCol="1" spcCol="38100" rtlCol="0" anchor="t" upright="0">
        <a:spAutoFit/>
      </a:bodyPr>
      <a:lstStyle>
        <a:defPPr marL="0" marR="0" indent="0" algn="l" defTabSz="1109609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