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110960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" name="Shape 6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109609" latinLnBrk="0">
      <a:defRPr sz="1400">
        <a:latin typeface="+mn-lt"/>
        <a:ea typeface="+mn-ea"/>
        <a:cs typeface="+mn-cs"/>
        <a:sym typeface="Helvetica Neue"/>
      </a:defRPr>
    </a:lvl1pPr>
    <a:lvl2pPr indent="228600" defTabSz="1109609" latinLnBrk="0">
      <a:defRPr sz="1400">
        <a:latin typeface="+mn-lt"/>
        <a:ea typeface="+mn-ea"/>
        <a:cs typeface="+mn-cs"/>
        <a:sym typeface="Helvetica Neue"/>
      </a:defRPr>
    </a:lvl2pPr>
    <a:lvl3pPr indent="457200" defTabSz="1109609" latinLnBrk="0">
      <a:defRPr sz="1400">
        <a:latin typeface="+mn-lt"/>
        <a:ea typeface="+mn-ea"/>
        <a:cs typeface="+mn-cs"/>
        <a:sym typeface="Helvetica Neue"/>
      </a:defRPr>
    </a:lvl3pPr>
    <a:lvl4pPr indent="685800" defTabSz="1109609" latinLnBrk="0">
      <a:defRPr sz="1400">
        <a:latin typeface="+mn-lt"/>
        <a:ea typeface="+mn-ea"/>
        <a:cs typeface="+mn-cs"/>
        <a:sym typeface="Helvetica Neue"/>
      </a:defRPr>
    </a:lvl4pPr>
    <a:lvl5pPr indent="914400" defTabSz="1109609" latinLnBrk="0">
      <a:defRPr sz="1400">
        <a:latin typeface="+mn-lt"/>
        <a:ea typeface="+mn-ea"/>
        <a:cs typeface="+mn-cs"/>
        <a:sym typeface="Helvetica Neue"/>
      </a:defRPr>
    </a:lvl5pPr>
    <a:lvl6pPr indent="1143000" defTabSz="1109609" latinLnBrk="0">
      <a:defRPr sz="1400">
        <a:latin typeface="+mn-lt"/>
        <a:ea typeface="+mn-ea"/>
        <a:cs typeface="+mn-cs"/>
        <a:sym typeface="Helvetica Neue"/>
      </a:defRPr>
    </a:lvl6pPr>
    <a:lvl7pPr indent="1371600" defTabSz="1109609" latinLnBrk="0">
      <a:defRPr sz="1400">
        <a:latin typeface="+mn-lt"/>
        <a:ea typeface="+mn-ea"/>
        <a:cs typeface="+mn-cs"/>
        <a:sym typeface="Helvetica Neue"/>
      </a:defRPr>
    </a:lvl7pPr>
    <a:lvl8pPr indent="1600200" defTabSz="1109609" latinLnBrk="0">
      <a:defRPr sz="1400">
        <a:latin typeface="+mn-lt"/>
        <a:ea typeface="+mn-ea"/>
        <a:cs typeface="+mn-cs"/>
        <a:sym typeface="Helvetica Neue"/>
      </a:defRPr>
    </a:lvl8pPr>
    <a:lvl9pPr indent="1828800" defTabSz="1109609" latinLnBrk="0">
      <a:defRPr sz="14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/>
          <p:nvPr>
            <p:ph type="title"/>
          </p:nvPr>
        </p:nvSpPr>
        <p:spPr>
          <a:xfrm>
            <a:off x="1828799" y="4255627"/>
            <a:ext cx="20726402" cy="2880563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12" name="Corpo livello uno…"/>
          <p:cNvSpPr txBox="1"/>
          <p:nvPr>
            <p:ph type="body" sz="quarter" idx="1"/>
          </p:nvPr>
        </p:nvSpPr>
        <p:spPr>
          <a:xfrm>
            <a:off x="3657600" y="7684868"/>
            <a:ext cx="17068800" cy="3429242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21" name="Corpo livello uno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0" name="Corpo livello uno…"/>
          <p:cNvSpPr txBox="1"/>
          <p:nvPr>
            <p:ph type="body" sz="half" idx="1"/>
          </p:nvPr>
        </p:nvSpPr>
        <p:spPr>
          <a:xfrm>
            <a:off x="1219200" y="3158270"/>
            <a:ext cx="10607041" cy="9053197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9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/>
          <p:nvPr>
            <p:ph type="title"/>
          </p:nvPr>
        </p:nvSpPr>
        <p:spPr>
          <a:xfrm>
            <a:off x="1219200" y="552047"/>
            <a:ext cx="21945600" cy="21947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3" name="Corpo livello uno…"/>
          <p:cNvSpPr txBox="1"/>
          <p:nvPr>
            <p:ph type="body" idx="1"/>
          </p:nvPr>
        </p:nvSpPr>
        <p:spPr>
          <a:xfrm>
            <a:off x="1219200" y="3158270"/>
            <a:ext cx="21945600" cy="90531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/>
          <p:nvPr>
            <p:ph type="sldNum" sz="quarter" idx="2"/>
          </p:nvPr>
        </p:nvSpPr>
        <p:spPr>
          <a:xfrm>
            <a:off x="22869576" y="12760145"/>
            <a:ext cx="295226" cy="3048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transition xmlns:p14="http://schemas.microsoft.com/office/powerpoint/2010/main" spd="med" advClick="1"/>
  <p:txStyles>
    <p:title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11096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AFAF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Tavola disegno 1@4x.png" descr="Tavola disegno 1@4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995394"/>
            <a:ext cx="24384002" cy="13831421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object 3"/>
          <p:cNvSpPr txBox="1"/>
          <p:nvPr/>
        </p:nvSpPr>
        <p:spPr>
          <a:xfrm>
            <a:off x="1214879" y="7435318"/>
            <a:ext cx="16655213" cy="2112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b="1" spc="-11" sz="4200">
                <a:latin typeface="+mn-lt"/>
                <a:ea typeface="+mn-ea"/>
                <a:cs typeface="+mn-cs"/>
                <a:sym typeface="Helvetica Neue"/>
              </a:defRPr>
            </a:pPr>
            <a:r>
              <a:t>PhD Day</a:t>
            </a:r>
          </a:p>
          <a:p>
            <a:pPr indent="12700">
              <a:defRPr sz="2400">
                <a:latin typeface="+mn-lt"/>
                <a:ea typeface="+mn-ea"/>
                <a:cs typeface="+mn-cs"/>
                <a:sym typeface="Helvetica Neue"/>
              </a:defRPr>
            </a:pPr>
          </a:p>
          <a:p>
            <a:pPr indent="12700">
              <a:defRPr b="1" spc="-6" sz="2400">
                <a:latin typeface="+mn-lt"/>
                <a:ea typeface="+mn-ea"/>
                <a:cs typeface="+mn-cs"/>
                <a:sym typeface="Helvetica Neue"/>
              </a:defRPr>
            </a:pPr>
            <a:r>
              <a:t>7 gennaio 2026</a:t>
            </a:r>
          </a:p>
          <a:p>
            <a:pPr indent="12700">
              <a:defRPr spc="-6" sz="2400">
                <a:latin typeface="+mn-lt"/>
                <a:ea typeface="+mn-ea"/>
                <a:cs typeface="+mn-cs"/>
                <a:sym typeface="Helvetica Neue"/>
              </a:defRPr>
            </a:pPr>
            <a:r>
              <a:t>Accademia di belle arti di Catania</a:t>
            </a:r>
          </a:p>
          <a:p>
            <a:pPr indent="12700">
              <a:defRPr spc="-6" sz="2400">
                <a:latin typeface="+mn-lt"/>
                <a:ea typeface="+mn-ea"/>
                <a:cs typeface="+mn-cs"/>
                <a:sym typeface="Helvetica Neue"/>
              </a:defRPr>
            </a:pPr>
            <a:r>
              <a:t>Aula Magna</a:t>
            </a:r>
          </a:p>
        </p:txBody>
      </p:sp>
      <p:sp>
        <p:nvSpPr>
          <p:cNvPr id="64" name="object 33"/>
          <p:cNvSpPr txBox="1"/>
          <p:nvPr/>
        </p:nvSpPr>
        <p:spPr>
          <a:xfrm>
            <a:off x="1214880" y="9900535"/>
            <a:ext cx="5204899" cy="980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ct val="110000"/>
              </a:lnSpc>
              <a:defRPr b="1">
                <a:latin typeface="+mn-lt"/>
                <a:ea typeface="+mn-ea"/>
                <a:cs typeface="+mn-cs"/>
                <a:sym typeface="Helvetica Neue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ct val="110000"/>
              </a:lnSpc>
              <a:defRPr>
                <a:latin typeface="+mn-lt"/>
                <a:ea typeface="+mn-ea"/>
                <a:cs typeface="+mn-cs"/>
                <a:sym typeface="Helvetica Neue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ct val="110000"/>
              </a:lnSpc>
              <a:defRPr>
                <a:latin typeface="+mn-lt"/>
                <a:ea typeface="+mn-ea"/>
                <a:cs typeface="+mn-cs"/>
                <a:sym typeface="Helvetica Neue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65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66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67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74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68" name="image1.jpeg" descr="image1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9" name="image2.png" descr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0" name="image3.png" descr="image3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1" name="image4.png" descr="image4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2" name="image5.png" descr="image5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3" name="image6.png" descr="image6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75" name="image7.png" descr="image7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Immagine" descr="Immagine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79" name="coesione-2.png" descr="coesione-2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2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80" name="Stemma_RegioneSiciliana.jpg" descr="Stemma_RegioneSiciliana.jp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1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bject 2"/>
          <p:cNvSpPr txBox="1"/>
          <p:nvPr/>
        </p:nvSpPr>
        <p:spPr>
          <a:xfrm>
            <a:off x="16444199" y="1046031"/>
            <a:ext cx="7041786" cy="1236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1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Archivi</a:t>
            </a:r>
            <a:r>
              <a:rPr spc="88"/>
              <a:t> </a:t>
            </a:r>
            <a:r>
              <a:t>e</a:t>
            </a:r>
            <a:r>
              <a:rPr spc="172"/>
              <a:t> </a:t>
            </a:r>
            <a:r>
              <a:t>repertori</a:t>
            </a:r>
            <a:r>
              <a:rPr spc="104"/>
              <a:t> </a:t>
            </a:r>
            <a:r>
              <a:t>teatrali:</a:t>
            </a:r>
            <a:r>
              <a:rPr spc="172"/>
              <a:t> </a:t>
            </a:r>
            <a:r>
              <a:t>carte,</a:t>
            </a:r>
            <a:r>
              <a:rPr spc="172"/>
              <a:t> </a:t>
            </a:r>
            <a:r>
              <a:t>costumi,</a:t>
            </a:r>
            <a:r>
              <a:rPr spc="177"/>
              <a:t> </a:t>
            </a:r>
            <a:r>
              <a:rPr spc="-11"/>
              <a:t>scenografie,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scenotecniche,</a:t>
            </a:r>
            <a:r>
              <a:rPr spc="305"/>
              <a:t> </a:t>
            </a:r>
            <a:r>
              <a:t>repertori,</a:t>
            </a:r>
            <a:r>
              <a:rPr spc="305"/>
              <a:t> </a:t>
            </a:r>
            <a:r>
              <a:t>drammaturgie,</a:t>
            </a:r>
            <a:r>
              <a:rPr spc="305"/>
              <a:t> </a:t>
            </a:r>
            <a:r>
              <a:rPr spc="-11"/>
              <a:t>performance</a:t>
            </a:r>
          </a:p>
          <a:p>
            <a:pPr indent="12700">
              <a:defRPr spc="-11">
                <a:latin typeface="Arial"/>
                <a:ea typeface="Arial"/>
                <a:cs typeface="Arial"/>
                <a:sym typeface="Arial"/>
              </a:defRPr>
            </a:pPr>
            <a:r>
              <a:t>contemporanee</a:t>
            </a:r>
          </a:p>
        </p:txBody>
      </p:sp>
      <p:sp>
        <p:nvSpPr>
          <p:cNvPr id="85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86" name="object 32"/>
          <p:cNvSpPr txBox="1"/>
          <p:nvPr/>
        </p:nvSpPr>
        <p:spPr>
          <a:xfrm>
            <a:off x="749265" y="9982289"/>
            <a:ext cx="3756957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Dottorand*</a:t>
            </a:r>
            <a:r>
              <a:rPr spc="194"/>
              <a:t> </a:t>
            </a:r>
            <a:r>
              <a:rPr b="1"/>
              <a:t>Nome</a:t>
            </a:r>
            <a:r>
              <a:rPr b="1" spc="254"/>
              <a:t> </a:t>
            </a:r>
            <a:r>
              <a:rPr b="1" spc="-11"/>
              <a:t>Cognome</a:t>
            </a:r>
          </a:p>
        </p:txBody>
      </p:sp>
      <p:sp>
        <p:nvSpPr>
          <p:cNvPr id="87" name="object 33"/>
          <p:cNvSpPr txBox="1"/>
          <p:nvPr/>
        </p:nvSpPr>
        <p:spPr>
          <a:xfrm>
            <a:off x="5734337" y="9982289"/>
            <a:ext cx="3742322" cy="283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Supervisor</a:t>
            </a:r>
            <a:r>
              <a:rPr spc="166"/>
              <a:t> </a:t>
            </a:r>
            <a:r>
              <a:rPr b="1"/>
              <a:t>Nome</a:t>
            </a:r>
            <a:r>
              <a:rPr b="1" spc="187"/>
              <a:t> </a:t>
            </a:r>
            <a:r>
              <a:rPr b="1" spc="-11"/>
              <a:t>Cognome</a:t>
            </a:r>
          </a:p>
        </p:txBody>
      </p:sp>
      <p:sp>
        <p:nvSpPr>
          <p:cNvPr id="88" name="object 34"/>
          <p:cNvSpPr txBox="1"/>
          <p:nvPr/>
        </p:nvSpPr>
        <p:spPr>
          <a:xfrm>
            <a:off x="911364" y="5779987"/>
            <a:ext cx="14402794" cy="979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Titolo del progetto di ricerca</a:t>
            </a:r>
          </a:p>
        </p:txBody>
      </p:sp>
      <p:sp>
        <p:nvSpPr>
          <p:cNvPr id="89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0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91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98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92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3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4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5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6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7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99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03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6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04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5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object 2"/>
          <p:cNvSpPr txBox="1"/>
          <p:nvPr/>
        </p:nvSpPr>
        <p:spPr>
          <a:xfrm>
            <a:off x="16444199" y="1046031"/>
            <a:ext cx="7041786" cy="1236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1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Archivi</a:t>
            </a:r>
            <a:r>
              <a:rPr spc="88"/>
              <a:t> </a:t>
            </a:r>
            <a:r>
              <a:t>e</a:t>
            </a:r>
            <a:r>
              <a:rPr spc="172"/>
              <a:t> </a:t>
            </a:r>
            <a:r>
              <a:t>repertori</a:t>
            </a:r>
            <a:r>
              <a:rPr spc="104"/>
              <a:t> </a:t>
            </a:r>
            <a:r>
              <a:t>teatrali:</a:t>
            </a:r>
            <a:r>
              <a:rPr spc="172"/>
              <a:t> </a:t>
            </a:r>
            <a:r>
              <a:t>carte,</a:t>
            </a:r>
            <a:r>
              <a:rPr spc="172"/>
              <a:t> </a:t>
            </a:r>
            <a:r>
              <a:t>costumi,</a:t>
            </a:r>
            <a:r>
              <a:rPr spc="177"/>
              <a:t> </a:t>
            </a:r>
            <a:r>
              <a:rPr spc="-11"/>
              <a:t>scenografie,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scenotecniche,</a:t>
            </a:r>
            <a:r>
              <a:rPr spc="305"/>
              <a:t> </a:t>
            </a:r>
            <a:r>
              <a:t>repertori,</a:t>
            </a:r>
            <a:r>
              <a:rPr spc="305"/>
              <a:t> </a:t>
            </a:r>
            <a:r>
              <a:t>drammaturgie,</a:t>
            </a:r>
            <a:r>
              <a:rPr spc="305"/>
              <a:t> </a:t>
            </a:r>
            <a:r>
              <a:rPr spc="-11"/>
              <a:t>performance</a:t>
            </a:r>
          </a:p>
          <a:p>
            <a:pPr indent="12700">
              <a:defRPr spc="-11">
                <a:latin typeface="Arial"/>
                <a:ea typeface="Arial"/>
                <a:cs typeface="Arial"/>
                <a:sym typeface="Arial"/>
              </a:defRPr>
            </a:pPr>
            <a:r>
              <a:t>contemporanee</a:t>
            </a:r>
          </a:p>
        </p:txBody>
      </p:sp>
      <p:sp>
        <p:nvSpPr>
          <p:cNvPr id="109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 ciclo</a:t>
            </a:r>
            <a:r>
              <a:rPr spc="104"/>
              <a:t> </a:t>
            </a:r>
            <a:r>
              <a:t>(I</a:t>
            </a:r>
            <a:r>
              <a:rPr spc="11"/>
              <a:t> </a:t>
            </a:r>
            <a:r>
              <a:t>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10" name="object 34"/>
          <p:cNvSpPr txBox="1"/>
          <p:nvPr/>
        </p:nvSpPr>
        <p:spPr>
          <a:xfrm>
            <a:off x="885963" y="2960586"/>
            <a:ext cx="21484732" cy="97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Domanda di ricerca ed eventuali modifiche motivate</a:t>
            </a:r>
          </a:p>
        </p:txBody>
      </p:sp>
      <p:sp>
        <p:nvSpPr>
          <p:cNvPr id="111" name="Che cos’è una domanda di ricerca?…"/>
          <p:cNvSpPr txBox="1"/>
          <p:nvPr/>
        </p:nvSpPr>
        <p:spPr>
          <a:xfrm>
            <a:off x="919146" y="5000770"/>
            <a:ext cx="22545708" cy="6740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Che cos’è una domanda di ricerca?</a:t>
            </a:r>
          </a:p>
          <a:p>
            <a:pPr defTabSz="457200">
              <a:defRPr sz="3600"/>
            </a:pPr>
            <a:r>
              <a:t>È il quesito centrale a cui uno studio si propone di rispondere. Si trova al centro di un’indagine sistematica e aiuta a definire chiaramente il suo processo. La domanda di ricerca è il primo passo della metodologia di studio.</a:t>
            </a:r>
          </a:p>
          <a:p>
            <a:pPr defTabSz="457200">
              <a:defRPr sz="3600"/>
            </a:pPr>
            <a:r>
              <a:t>Ragion per cui, in questa slide devi sintetizzare l’obiettivo della tua ricerca, che deve essere Nuova, Creativa, Incerta, Sistematica, Trasferibile e/o Riproducibile, sempre fondata sulla letteratura accademica allo scopo di ampliare le conoscenze esistenti nel campo specifico dove è innestata.</a:t>
            </a:r>
          </a:p>
          <a:p>
            <a:pPr defTabSz="457200">
              <a:defRPr sz="3600"/>
            </a:pPr>
            <a:r>
              <a:t>Il riferimento d’indirizzo è il Manuale di Frascati, in particolare il punto 2.7.</a:t>
            </a:r>
          </a:p>
          <a:p>
            <a:pPr defTabSz="457200">
              <a:defRPr sz="3600"/>
            </a:pPr>
          </a:p>
          <a:p>
            <a:pPr defTabSz="457200">
              <a:defRPr sz="3600"/>
            </a:pPr>
            <a:r>
              <a:t>Cfr. Manuale di Frascati 2015 _Linee Guida per la Raccolta e la Trasmissione dei Dati su Ricerca e Sviluppo Sperimentale [ERRE PUBLISHING, 2022, ISBN 978-88-945964-1-0]</a:t>
            </a:r>
            <a:endParaRPr sz="4100"/>
          </a:p>
        </p:txBody>
      </p:sp>
      <p:sp>
        <p:nvSpPr>
          <p:cNvPr id="112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3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14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21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15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6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7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8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9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2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26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9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27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8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object 2"/>
          <p:cNvSpPr txBox="1"/>
          <p:nvPr/>
        </p:nvSpPr>
        <p:spPr>
          <a:xfrm>
            <a:off x="16444199" y="1046031"/>
            <a:ext cx="7041786" cy="1236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1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Archivi</a:t>
            </a:r>
            <a:r>
              <a:rPr spc="88"/>
              <a:t> </a:t>
            </a:r>
            <a:r>
              <a:t>e</a:t>
            </a:r>
            <a:r>
              <a:rPr spc="172"/>
              <a:t> </a:t>
            </a:r>
            <a:r>
              <a:t>repertori</a:t>
            </a:r>
            <a:r>
              <a:rPr spc="104"/>
              <a:t> </a:t>
            </a:r>
            <a:r>
              <a:t>teatrali:</a:t>
            </a:r>
            <a:r>
              <a:rPr spc="172"/>
              <a:t> </a:t>
            </a:r>
            <a:r>
              <a:t>carte,</a:t>
            </a:r>
            <a:r>
              <a:rPr spc="172"/>
              <a:t> </a:t>
            </a:r>
            <a:r>
              <a:t>costumi,</a:t>
            </a:r>
            <a:r>
              <a:rPr spc="177"/>
              <a:t> </a:t>
            </a:r>
            <a:r>
              <a:rPr spc="-11"/>
              <a:t>scenografie,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scenotecniche,</a:t>
            </a:r>
            <a:r>
              <a:rPr spc="305"/>
              <a:t> </a:t>
            </a:r>
            <a:r>
              <a:t>repertori,</a:t>
            </a:r>
            <a:r>
              <a:rPr spc="305"/>
              <a:t> </a:t>
            </a:r>
            <a:r>
              <a:t>drammaturgie,</a:t>
            </a:r>
            <a:r>
              <a:rPr spc="305"/>
              <a:t> </a:t>
            </a:r>
            <a:r>
              <a:rPr spc="-11"/>
              <a:t>performance</a:t>
            </a:r>
          </a:p>
          <a:p>
            <a:pPr indent="12700">
              <a:defRPr spc="-11">
                <a:latin typeface="Arial"/>
                <a:ea typeface="Arial"/>
                <a:cs typeface="Arial"/>
                <a:sym typeface="Arial"/>
              </a:defRPr>
            </a:pPr>
            <a:r>
              <a:t>contemporanee</a:t>
            </a:r>
          </a:p>
        </p:txBody>
      </p:sp>
      <p:sp>
        <p:nvSpPr>
          <p:cNvPr id="132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 ciclo</a:t>
            </a:r>
            <a:r>
              <a:rPr spc="104"/>
              <a:t> </a:t>
            </a:r>
            <a:r>
              <a:t>(I 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33" name="object 34"/>
          <p:cNvSpPr txBox="1"/>
          <p:nvPr/>
        </p:nvSpPr>
        <p:spPr>
          <a:xfrm>
            <a:off x="885963" y="2960586"/>
            <a:ext cx="20721640" cy="1983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Avanzamento lavori ed eventuale aggiornamento degli obiettivi</a:t>
            </a:r>
          </a:p>
        </p:txBody>
      </p:sp>
      <p:sp>
        <p:nvSpPr>
          <p:cNvPr id="134" name="In questa slide ti viene chiesto di indicare l’avanzamento del tuo lavoro.…"/>
          <p:cNvSpPr txBox="1"/>
          <p:nvPr/>
        </p:nvSpPr>
        <p:spPr>
          <a:xfrm>
            <a:off x="919146" y="7439088"/>
            <a:ext cx="22545708" cy="3933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In questa slide ti viene chiesto di indicare l’avanzamento del tuo lavoro.</a:t>
            </a:r>
          </a:p>
          <a:p>
            <a:pPr defTabSz="457200">
              <a:defRPr sz="3600"/>
            </a:pPr>
            <a:r>
              <a:t>Qualora la domanda fosse mutata rispetto all’ipotesi originaria, questo è l’ambito in cui devi dare conto delle motivazioni e dell’aggiornamento degli obiettivi.</a:t>
            </a:r>
          </a:p>
          <a:p>
            <a:pPr defTabSz="457200">
              <a:defRPr sz="3600"/>
            </a:pPr>
            <a:r>
              <a:t>Nella slide precedente abbiamo richiamato alcuni concetti espressi nel Manuali di Frascati: la tua ricerca dovrà essere, tra l’altro, </a:t>
            </a:r>
            <a:r>
              <a:rPr u="sng"/>
              <a:t>Nuova</a:t>
            </a:r>
            <a:r>
              <a:t>, </a:t>
            </a:r>
            <a:r>
              <a:rPr u="sng"/>
              <a:t>Creativa</a:t>
            </a:r>
            <a:r>
              <a:t>, </a:t>
            </a:r>
            <a:r>
              <a:rPr u="sng"/>
              <a:t>Incerta</a:t>
            </a:r>
            <a:r>
              <a:t>.</a:t>
            </a:r>
            <a:r>
              <a:rPr b="1"/>
              <a:t> </a:t>
            </a:r>
            <a:r>
              <a:t>Questo perché la domanda di ricerca dalla quale si partiva è per sua natura </a:t>
            </a:r>
            <a:r>
              <a:rPr u="sng"/>
              <a:t>dinamica</a:t>
            </a:r>
            <a:r>
              <a:t>, il che significa che lo studioso può perfezionarla in corso d’opera mentre esamina la letteratura correlata e sviluppa un quadro di riferimento per il suo lavoro.</a:t>
            </a:r>
          </a:p>
        </p:txBody>
      </p:sp>
      <p:sp>
        <p:nvSpPr>
          <p:cNvPr id="135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36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37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44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38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2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45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49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2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50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1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object 2"/>
          <p:cNvSpPr txBox="1"/>
          <p:nvPr/>
        </p:nvSpPr>
        <p:spPr>
          <a:xfrm>
            <a:off x="16444199" y="1046031"/>
            <a:ext cx="7041786" cy="1236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Curriculum</a:t>
            </a:r>
            <a:r>
              <a:rPr spc="111"/>
              <a:t> </a:t>
            </a:r>
            <a:r>
              <a:rPr spc="-55"/>
              <a:t>1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Archivi</a:t>
            </a:r>
            <a:r>
              <a:rPr spc="88"/>
              <a:t> </a:t>
            </a:r>
            <a:r>
              <a:t>e</a:t>
            </a:r>
            <a:r>
              <a:rPr spc="172"/>
              <a:t> </a:t>
            </a:r>
            <a:r>
              <a:t>repertori</a:t>
            </a:r>
            <a:r>
              <a:rPr spc="104"/>
              <a:t> </a:t>
            </a:r>
            <a:r>
              <a:t>teatrali:</a:t>
            </a:r>
            <a:r>
              <a:rPr spc="172"/>
              <a:t> </a:t>
            </a:r>
            <a:r>
              <a:t>carte,</a:t>
            </a:r>
            <a:r>
              <a:rPr spc="172"/>
              <a:t> </a:t>
            </a:r>
            <a:r>
              <a:t>costumi,</a:t>
            </a:r>
            <a:r>
              <a:rPr spc="177"/>
              <a:t> </a:t>
            </a:r>
            <a:r>
              <a:rPr spc="-11"/>
              <a:t>scenografie,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scenotecniche,</a:t>
            </a:r>
            <a:r>
              <a:rPr spc="305"/>
              <a:t> </a:t>
            </a:r>
            <a:r>
              <a:t>repertori,</a:t>
            </a:r>
            <a:r>
              <a:rPr spc="305"/>
              <a:t> </a:t>
            </a:r>
            <a:r>
              <a:t>drammaturgie,</a:t>
            </a:r>
            <a:r>
              <a:rPr spc="305"/>
              <a:t> </a:t>
            </a:r>
            <a:r>
              <a:rPr spc="-11"/>
              <a:t>performance</a:t>
            </a:r>
          </a:p>
          <a:p>
            <a:pPr indent="12700">
              <a:defRPr spc="-11">
                <a:latin typeface="Arial"/>
                <a:ea typeface="Arial"/>
                <a:cs typeface="Arial"/>
                <a:sym typeface="Arial"/>
              </a:defRPr>
            </a:pPr>
            <a:r>
              <a:t>contemporanee</a:t>
            </a:r>
          </a:p>
        </p:txBody>
      </p:sp>
      <p:sp>
        <p:nvSpPr>
          <p:cNvPr id="155" name="object 31"/>
          <p:cNvSpPr txBox="1"/>
          <p:nvPr/>
        </p:nvSpPr>
        <p:spPr>
          <a:xfrm>
            <a:off x="911364" y="1046031"/>
            <a:ext cx="5204900" cy="942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lnSpc>
                <a:spcPts val="2500"/>
              </a:lnSpc>
              <a:spcBef>
                <a:spcPts val="100"/>
              </a:spcBef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Dottorato</a:t>
            </a:r>
            <a:r>
              <a:rPr spc="150"/>
              <a:t> </a:t>
            </a:r>
            <a:r>
              <a:t>di</a:t>
            </a:r>
            <a:r>
              <a:rPr spc="104"/>
              <a:t> </a:t>
            </a:r>
            <a:r>
              <a:t>ricerca</a:t>
            </a:r>
            <a:r>
              <a:rPr spc="216"/>
              <a:t> </a:t>
            </a:r>
            <a:r>
              <a:rPr spc="-27"/>
              <a:t>in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Scienze</a:t>
            </a:r>
            <a:r>
              <a:rPr spc="155"/>
              <a:t> </a:t>
            </a:r>
            <a:r>
              <a:t>della</a:t>
            </a:r>
            <a:r>
              <a:rPr spc="111"/>
              <a:t> </a:t>
            </a:r>
            <a:r>
              <a:t>produzione</a:t>
            </a:r>
            <a:r>
              <a:rPr spc="122"/>
              <a:t> </a:t>
            </a:r>
            <a:r>
              <a:rPr spc="-11"/>
              <a:t>artistica</a:t>
            </a:r>
          </a:p>
          <a:p>
            <a:pPr indent="12700">
              <a:lnSpc>
                <a:spcPts val="2500"/>
              </a:lnSpc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spc="122"/>
              <a:t> </a:t>
            </a:r>
            <a:r>
              <a:t>del</a:t>
            </a:r>
            <a:r>
              <a:rPr spc="150"/>
              <a:t> </a:t>
            </a:r>
            <a:r>
              <a:t>patrimonio,</a:t>
            </a:r>
            <a:r>
              <a:rPr spc="122"/>
              <a:t> </a:t>
            </a:r>
            <a:r>
              <a:t>XL</a:t>
            </a:r>
            <a:r>
              <a:rPr spc="104"/>
              <a:t> </a:t>
            </a:r>
            <a:r>
              <a:t>ciclo</a:t>
            </a:r>
            <a:r>
              <a:rPr spc="104"/>
              <a:t> </a:t>
            </a:r>
            <a:r>
              <a:t>(I ciclo</a:t>
            </a:r>
            <a:r>
              <a:rPr spc="83"/>
              <a:t> </a:t>
            </a:r>
            <a:r>
              <a:rPr spc="-11"/>
              <a:t>AFAM)</a:t>
            </a:r>
          </a:p>
        </p:txBody>
      </p:sp>
      <p:sp>
        <p:nvSpPr>
          <p:cNvPr id="156" name="object 34"/>
          <p:cNvSpPr txBox="1"/>
          <p:nvPr/>
        </p:nvSpPr>
        <p:spPr>
          <a:xfrm>
            <a:off x="885963" y="2960586"/>
            <a:ext cx="20721640" cy="1983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pc="-11" sz="6600"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/>
            <a:r>
              <a:t>Strategie in atto per testare il progetto di ricerca (casi di studio)</a:t>
            </a:r>
          </a:p>
        </p:txBody>
      </p:sp>
      <p:sp>
        <p:nvSpPr>
          <p:cNvPr id="157" name="object 32"/>
          <p:cNvSpPr/>
          <p:nvPr/>
        </p:nvSpPr>
        <p:spPr>
          <a:xfrm>
            <a:off x="0" y="12039682"/>
            <a:ext cx="24384000" cy="2308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5452" tIns="55452" rIns="55452" bIns="55452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58" name="Cos’è un caso di studio?…"/>
          <p:cNvSpPr txBox="1"/>
          <p:nvPr/>
        </p:nvSpPr>
        <p:spPr>
          <a:xfrm>
            <a:off x="885963" y="7904480"/>
            <a:ext cx="20721640" cy="3387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5451" tIns="55451" rIns="55451" bIns="55451">
            <a:spAutoFit/>
          </a:bodyPr>
          <a:lstStyle/>
          <a:p>
            <a:pPr defTabSz="457200">
              <a:defRPr sz="3600"/>
            </a:pPr>
            <a:r>
              <a:t>Cos’è un caso di studio?</a:t>
            </a:r>
          </a:p>
          <a:p>
            <a:pPr defTabSz="457200">
              <a:defRPr sz="3600"/>
            </a:pPr>
            <a:r>
              <a:t>È l’insieme delle indagini teoriche ed empiriche intorno alla domanda di ricerca, condotte per ottenere dati specifici e affidabili al fine di arrivare alla comprensione approfondita di un problema specifico.</a:t>
            </a:r>
          </a:p>
          <a:p>
            <a:pPr defTabSz="457200">
              <a:defRPr sz="3600"/>
            </a:pPr>
            <a:r>
              <a:t>I casi di studio devono soddisfare il requisito fondamentale della </a:t>
            </a:r>
            <a:r>
              <a:rPr u="sng"/>
              <a:t>Sistematicità</a:t>
            </a:r>
            <a:r>
              <a:t>; essi servono altresì a verificare che la propria ricerca sia pienamente </a:t>
            </a:r>
            <a:r>
              <a:rPr u="sng"/>
              <a:t>Trasferibile e/o Riproducibile</a:t>
            </a:r>
            <a:r>
              <a:t>, oltre che </a:t>
            </a:r>
            <a:r>
              <a:rPr u="sng"/>
              <a:t>Innovativa</a:t>
            </a:r>
            <a:r>
              <a:t> rispetto allo stato dell’arte e alle best practice.</a:t>
            </a:r>
          </a:p>
        </p:txBody>
      </p:sp>
      <p:sp>
        <p:nvSpPr>
          <p:cNvPr id="159" name="Rettangolo"/>
          <p:cNvSpPr/>
          <p:nvPr/>
        </p:nvSpPr>
        <p:spPr>
          <a:xfrm>
            <a:off x="-7934" y="12062718"/>
            <a:ext cx="24399868" cy="17186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5451" tIns="55451" rIns="55451" bIns="55451" anchor="ctr"/>
          <a:lstStyle/>
          <a:p>
            <a:pPr/>
          </a:p>
        </p:txBody>
      </p:sp>
      <p:sp>
        <p:nvSpPr>
          <p:cNvPr id="160" name="object 35"/>
          <p:cNvSpPr txBox="1"/>
          <p:nvPr/>
        </p:nvSpPr>
        <p:spPr>
          <a:xfrm>
            <a:off x="13674385" y="12361370"/>
            <a:ext cx="1831436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b="1" sz="1200">
                <a:latin typeface="Arial"/>
                <a:ea typeface="Arial"/>
                <a:cs typeface="Arial"/>
                <a:sym typeface="Arial"/>
              </a:defRPr>
            </a:pPr>
            <a:r>
              <a:t>In</a:t>
            </a:r>
            <a:r>
              <a:rPr spc="12"/>
              <a:t> </a:t>
            </a:r>
            <a:r>
              <a:t>forma</a:t>
            </a:r>
            <a:r>
              <a:rPr spc="52"/>
              <a:t> </a:t>
            </a:r>
            <a:r>
              <a:t>associata</a:t>
            </a:r>
            <a:r>
              <a:rPr spc="60"/>
              <a:t> </a:t>
            </a:r>
            <a:r>
              <a:rPr spc="-30"/>
              <a:t>con</a:t>
            </a:r>
          </a:p>
        </p:txBody>
      </p:sp>
      <p:grpSp>
        <p:nvGrpSpPr>
          <p:cNvPr id="167" name="Raggruppa"/>
          <p:cNvGrpSpPr/>
          <p:nvPr/>
        </p:nvGrpSpPr>
        <p:grpSpPr>
          <a:xfrm>
            <a:off x="13674385" y="12602745"/>
            <a:ext cx="10179760" cy="666721"/>
            <a:chOff x="0" y="0"/>
            <a:chExt cx="10179759" cy="666719"/>
          </a:xfrm>
        </p:grpSpPr>
        <p:pic>
          <p:nvPicPr>
            <p:cNvPr id="161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605977" y="0"/>
              <a:ext cx="1573783" cy="666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2" name="image2.png" descr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84171"/>
              <a:ext cx="1734730" cy="4983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3.png" descr="image3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146" y="84342"/>
              <a:ext cx="1573784" cy="498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4" name="image4.png" descr="imag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061348" y="194"/>
              <a:ext cx="1406692" cy="6663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5" name="image5.png" descr="image5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62256" y="88887"/>
              <a:ext cx="1039002" cy="4889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6" name="image6.png" descr="image6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7095477" y="43439"/>
              <a:ext cx="1406693" cy="579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68" name="image7.png" descr="image7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91406" y="12587907"/>
            <a:ext cx="1473922" cy="6963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Immagine" descr="Immagin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5543" y="12680850"/>
            <a:ext cx="1698229" cy="510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Immagine" descr="Immagin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323951" y="12685962"/>
            <a:ext cx="2635826" cy="500286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object 35"/>
          <p:cNvSpPr txBox="1"/>
          <p:nvPr/>
        </p:nvSpPr>
        <p:spPr>
          <a:xfrm>
            <a:off x="11691406" y="12361370"/>
            <a:ext cx="1573783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b="1"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Capofila</a:t>
            </a:r>
          </a:p>
        </p:txBody>
      </p:sp>
      <p:pic>
        <p:nvPicPr>
          <p:cNvPr id="172" name="coesione-2.png" descr="coesione-2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179155" y="12471913"/>
            <a:ext cx="2151519" cy="8267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75" name="Raggruppa"/>
          <p:cNvGrpSpPr/>
          <p:nvPr/>
        </p:nvGrpSpPr>
        <p:grpSpPr>
          <a:xfrm>
            <a:off x="7597099" y="12570786"/>
            <a:ext cx="1416771" cy="730639"/>
            <a:chOff x="0" y="0"/>
            <a:chExt cx="1416769" cy="730638"/>
          </a:xfrm>
        </p:grpSpPr>
        <p:pic>
          <p:nvPicPr>
            <p:cNvPr id="173" name="Stemma_RegioneSiciliana.jpg" descr="Stemma_RegioneSiciliana.jp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70850" cy="7306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4" name="object 35"/>
            <p:cNvSpPr txBox="1"/>
            <p:nvPr/>
          </p:nvSpPr>
          <p:spPr>
            <a:xfrm>
              <a:off x="686359" y="139486"/>
              <a:ext cx="730411" cy="3506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Regione</a:t>
              </a:r>
            </a:p>
            <a:p>
              <a:pPr indent="12700">
                <a:defRPr b="1" sz="1200">
                  <a:latin typeface="Arial"/>
                  <a:ea typeface="Arial"/>
                  <a:cs typeface="Arial"/>
                  <a:sym typeface="Arial"/>
                </a:defRPr>
              </a:pPr>
              <a:r>
                <a:t>Siciliana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5452" tIns="55452" rIns="55452" bIns="55452" numCol="1" spcCol="38100" rtlCol="0" anchor="ctr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5452" tIns="55452" rIns="55452" bIns="55452" numCol="1" spcCol="38100" rtlCol="0" anchor="t" upright="0">
        <a:spAutoFit/>
      </a:bodyPr>
      <a:lstStyle>
        <a:defPPr marL="0" marR="0" indent="0" algn="l" defTabSz="110960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